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21"/>
  </p:notesMasterIdLst>
  <p:sldIdLst>
    <p:sldId id="256" r:id="rId2"/>
    <p:sldId id="257" r:id="rId3"/>
    <p:sldId id="258" r:id="rId4"/>
    <p:sldId id="267" r:id="rId5"/>
    <p:sldId id="268" r:id="rId6"/>
    <p:sldId id="259" r:id="rId7"/>
    <p:sldId id="270" r:id="rId8"/>
    <p:sldId id="269" r:id="rId9"/>
    <p:sldId id="260" r:id="rId10"/>
    <p:sldId id="271" r:id="rId11"/>
    <p:sldId id="289" r:id="rId12"/>
    <p:sldId id="290" r:id="rId13"/>
    <p:sldId id="272" r:id="rId14"/>
    <p:sldId id="262" r:id="rId15"/>
    <p:sldId id="263" r:id="rId16"/>
    <p:sldId id="264" r:id="rId17"/>
    <p:sldId id="265" r:id="rId18"/>
    <p:sldId id="266"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7D08A-9904-4B39-94B1-7DF56928F5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5F67E7-157B-4E4D-A669-94C8F15ADD8B}">
      <dgm:prSet/>
      <dgm:spPr/>
      <dgm:t>
        <a:bodyPr/>
        <a:lstStyle/>
        <a:p>
          <a:r>
            <a:rPr lang="en-GB"/>
            <a:t>Alphabet: A set of symbols used in the L-system.</a:t>
          </a:r>
          <a:endParaRPr lang="en-US"/>
        </a:p>
      </dgm:t>
    </dgm:pt>
    <dgm:pt modelId="{AE1DCED8-1ACD-4356-86B6-EC5A814079FD}" type="parTrans" cxnId="{10D5A166-642A-49BB-B21F-E86EB503D856}">
      <dgm:prSet/>
      <dgm:spPr/>
      <dgm:t>
        <a:bodyPr/>
        <a:lstStyle/>
        <a:p>
          <a:endParaRPr lang="en-US"/>
        </a:p>
      </dgm:t>
    </dgm:pt>
    <dgm:pt modelId="{E5F90052-F471-4FE3-9F5E-ACC372C1D7A6}" type="sibTrans" cxnId="{10D5A166-642A-49BB-B21F-E86EB503D856}">
      <dgm:prSet/>
      <dgm:spPr/>
      <dgm:t>
        <a:bodyPr/>
        <a:lstStyle/>
        <a:p>
          <a:endParaRPr lang="en-US"/>
        </a:p>
      </dgm:t>
    </dgm:pt>
    <dgm:pt modelId="{1150088C-C036-49D9-93B3-329DA98D0771}">
      <dgm:prSet/>
      <dgm:spPr/>
      <dgm:t>
        <a:bodyPr/>
        <a:lstStyle/>
        <a:p>
          <a:r>
            <a:rPr lang="en-GB"/>
            <a:t>Axiom: The initial string from which generation begins.</a:t>
          </a:r>
          <a:endParaRPr lang="en-US"/>
        </a:p>
      </dgm:t>
    </dgm:pt>
    <dgm:pt modelId="{2EBC47CA-E2DB-481B-8136-627D6FC8C315}" type="parTrans" cxnId="{88767445-C373-4BFB-BD24-C1A7BA39BD07}">
      <dgm:prSet/>
      <dgm:spPr/>
      <dgm:t>
        <a:bodyPr/>
        <a:lstStyle/>
        <a:p>
          <a:endParaRPr lang="en-US"/>
        </a:p>
      </dgm:t>
    </dgm:pt>
    <dgm:pt modelId="{FA0B9A0D-C09E-415B-9404-BD85833E653B}" type="sibTrans" cxnId="{88767445-C373-4BFB-BD24-C1A7BA39BD07}">
      <dgm:prSet/>
      <dgm:spPr/>
      <dgm:t>
        <a:bodyPr/>
        <a:lstStyle/>
        <a:p>
          <a:endParaRPr lang="en-US"/>
        </a:p>
      </dgm:t>
    </dgm:pt>
    <dgm:pt modelId="{E6898206-5322-46E2-B7BE-2DEFDEB532F7}">
      <dgm:prSet/>
      <dgm:spPr/>
      <dgm:t>
        <a:bodyPr/>
        <a:lstStyle/>
        <a:p>
          <a:r>
            <a:rPr lang="en-GB"/>
            <a:t>Rules: Production rules defining how each symbol can be replaced.</a:t>
          </a:r>
          <a:endParaRPr lang="en-US"/>
        </a:p>
      </dgm:t>
    </dgm:pt>
    <dgm:pt modelId="{28B556F5-341B-4FA5-AF70-4EA864DE9D9F}" type="parTrans" cxnId="{CA28A089-7695-4D96-899D-3D07CE1C0D8A}">
      <dgm:prSet/>
      <dgm:spPr/>
      <dgm:t>
        <a:bodyPr/>
        <a:lstStyle/>
        <a:p>
          <a:endParaRPr lang="en-US"/>
        </a:p>
      </dgm:t>
    </dgm:pt>
    <dgm:pt modelId="{B9CBA303-B66E-4679-891E-7FDE7DAFE2CF}" type="sibTrans" cxnId="{CA28A089-7695-4D96-899D-3D07CE1C0D8A}">
      <dgm:prSet/>
      <dgm:spPr/>
      <dgm:t>
        <a:bodyPr/>
        <a:lstStyle/>
        <a:p>
          <a:endParaRPr lang="en-US"/>
        </a:p>
      </dgm:t>
    </dgm:pt>
    <dgm:pt modelId="{330A7CBA-265B-4351-A19B-A12FA8ED28B0}" type="pres">
      <dgm:prSet presAssocID="{C027D08A-9904-4B39-94B1-7DF56928F5BD}" presName="root" presStyleCnt="0">
        <dgm:presLayoutVars>
          <dgm:dir/>
          <dgm:resizeHandles val="exact"/>
        </dgm:presLayoutVars>
      </dgm:prSet>
      <dgm:spPr/>
    </dgm:pt>
    <dgm:pt modelId="{257692E7-1588-452E-BFE7-A98B4BA47AAD}" type="pres">
      <dgm:prSet presAssocID="{975F67E7-157B-4E4D-A669-94C8F15ADD8B}" presName="compNode" presStyleCnt="0"/>
      <dgm:spPr/>
    </dgm:pt>
    <dgm:pt modelId="{5FE35618-2E30-4DB5-B95E-55796560FEA5}" type="pres">
      <dgm:prSet presAssocID="{975F67E7-157B-4E4D-A669-94C8F15ADD8B}" presName="bgRect" presStyleLbl="bgShp" presStyleIdx="0" presStyleCnt="3"/>
      <dgm:spPr/>
    </dgm:pt>
    <dgm:pt modelId="{03A1E35A-CDD4-4543-8A8B-24F3EDEE738D}" type="pres">
      <dgm:prSet presAssocID="{975F67E7-157B-4E4D-A669-94C8F15ADD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E97287B1-C447-4784-ABAA-740006909C8B}" type="pres">
      <dgm:prSet presAssocID="{975F67E7-157B-4E4D-A669-94C8F15ADD8B}" presName="spaceRect" presStyleCnt="0"/>
      <dgm:spPr/>
    </dgm:pt>
    <dgm:pt modelId="{BE1C279B-FB9E-43E1-8633-8E27A4C4C175}" type="pres">
      <dgm:prSet presAssocID="{975F67E7-157B-4E4D-A669-94C8F15ADD8B}" presName="parTx" presStyleLbl="revTx" presStyleIdx="0" presStyleCnt="3">
        <dgm:presLayoutVars>
          <dgm:chMax val="0"/>
          <dgm:chPref val="0"/>
        </dgm:presLayoutVars>
      </dgm:prSet>
      <dgm:spPr/>
    </dgm:pt>
    <dgm:pt modelId="{2BD75860-69C9-4A80-A9E2-1E4B558180AB}" type="pres">
      <dgm:prSet presAssocID="{E5F90052-F471-4FE3-9F5E-ACC372C1D7A6}" presName="sibTrans" presStyleCnt="0"/>
      <dgm:spPr/>
    </dgm:pt>
    <dgm:pt modelId="{EB6508A1-BC9E-442D-9F43-4CDF30BDA12E}" type="pres">
      <dgm:prSet presAssocID="{1150088C-C036-49D9-93B3-329DA98D0771}" presName="compNode" presStyleCnt="0"/>
      <dgm:spPr/>
    </dgm:pt>
    <dgm:pt modelId="{FA40D925-DADE-4CFE-B31C-5E77A8DB95E3}" type="pres">
      <dgm:prSet presAssocID="{1150088C-C036-49D9-93B3-329DA98D0771}" presName="bgRect" presStyleLbl="bgShp" presStyleIdx="1" presStyleCnt="3"/>
      <dgm:spPr/>
    </dgm:pt>
    <dgm:pt modelId="{865B1B16-0166-4EA5-978E-97A0B244EA3E}" type="pres">
      <dgm:prSet presAssocID="{1150088C-C036-49D9-93B3-329DA98D077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ntt Chart outline"/>
        </a:ext>
      </dgm:extLst>
    </dgm:pt>
    <dgm:pt modelId="{C97067C9-C42D-4B87-B8B2-B09AF6F2C2E2}" type="pres">
      <dgm:prSet presAssocID="{1150088C-C036-49D9-93B3-329DA98D0771}" presName="spaceRect" presStyleCnt="0"/>
      <dgm:spPr/>
    </dgm:pt>
    <dgm:pt modelId="{3A8A2C0E-0624-4DF2-A99D-DC911DC01D9C}" type="pres">
      <dgm:prSet presAssocID="{1150088C-C036-49D9-93B3-329DA98D0771}" presName="parTx" presStyleLbl="revTx" presStyleIdx="1" presStyleCnt="3">
        <dgm:presLayoutVars>
          <dgm:chMax val="0"/>
          <dgm:chPref val="0"/>
        </dgm:presLayoutVars>
      </dgm:prSet>
      <dgm:spPr/>
    </dgm:pt>
    <dgm:pt modelId="{75672C9F-9F4B-40FC-AB2F-16ED96EF74CE}" type="pres">
      <dgm:prSet presAssocID="{FA0B9A0D-C09E-415B-9404-BD85833E653B}" presName="sibTrans" presStyleCnt="0"/>
      <dgm:spPr/>
    </dgm:pt>
    <dgm:pt modelId="{20690574-9724-4F0F-BC54-01B3ACCD197B}" type="pres">
      <dgm:prSet presAssocID="{E6898206-5322-46E2-B7BE-2DEFDEB532F7}" presName="compNode" presStyleCnt="0"/>
      <dgm:spPr/>
    </dgm:pt>
    <dgm:pt modelId="{3EA473A6-9517-4BEB-AC95-65623F3B48CD}" type="pres">
      <dgm:prSet presAssocID="{E6898206-5322-46E2-B7BE-2DEFDEB532F7}" presName="bgRect" presStyleLbl="bgShp" presStyleIdx="2" presStyleCnt="3"/>
      <dgm:spPr/>
    </dgm:pt>
    <dgm:pt modelId="{AFBA34F5-34E3-409A-8443-CDB4A21C5763}" type="pres">
      <dgm:prSet presAssocID="{E6898206-5322-46E2-B7BE-2DEFDEB532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162E2D91-A3E7-4631-B4D5-DC320BE4C2F2}" type="pres">
      <dgm:prSet presAssocID="{E6898206-5322-46E2-B7BE-2DEFDEB532F7}" presName="spaceRect" presStyleCnt="0"/>
      <dgm:spPr/>
    </dgm:pt>
    <dgm:pt modelId="{DCD27812-6798-41DE-8B07-52B04044650B}" type="pres">
      <dgm:prSet presAssocID="{E6898206-5322-46E2-B7BE-2DEFDEB532F7}" presName="parTx" presStyleLbl="revTx" presStyleIdx="2" presStyleCnt="3">
        <dgm:presLayoutVars>
          <dgm:chMax val="0"/>
          <dgm:chPref val="0"/>
        </dgm:presLayoutVars>
      </dgm:prSet>
      <dgm:spPr/>
    </dgm:pt>
  </dgm:ptLst>
  <dgm:cxnLst>
    <dgm:cxn modelId="{877E8A31-2C13-4D51-80CA-4E5118ED1E91}" type="presOf" srcId="{E6898206-5322-46E2-B7BE-2DEFDEB532F7}" destId="{DCD27812-6798-41DE-8B07-52B04044650B}" srcOrd="0" destOrd="0" presId="urn:microsoft.com/office/officeart/2018/2/layout/IconVerticalSolidList"/>
    <dgm:cxn modelId="{88767445-C373-4BFB-BD24-C1A7BA39BD07}" srcId="{C027D08A-9904-4B39-94B1-7DF56928F5BD}" destId="{1150088C-C036-49D9-93B3-329DA98D0771}" srcOrd="1" destOrd="0" parTransId="{2EBC47CA-E2DB-481B-8136-627D6FC8C315}" sibTransId="{FA0B9A0D-C09E-415B-9404-BD85833E653B}"/>
    <dgm:cxn modelId="{10D5A166-642A-49BB-B21F-E86EB503D856}" srcId="{C027D08A-9904-4B39-94B1-7DF56928F5BD}" destId="{975F67E7-157B-4E4D-A669-94C8F15ADD8B}" srcOrd="0" destOrd="0" parTransId="{AE1DCED8-1ACD-4356-86B6-EC5A814079FD}" sibTransId="{E5F90052-F471-4FE3-9F5E-ACC372C1D7A6}"/>
    <dgm:cxn modelId="{4957CB70-1F47-4973-B9B1-380BD72C267C}" type="presOf" srcId="{C027D08A-9904-4B39-94B1-7DF56928F5BD}" destId="{330A7CBA-265B-4351-A19B-A12FA8ED28B0}" srcOrd="0" destOrd="0" presId="urn:microsoft.com/office/officeart/2018/2/layout/IconVerticalSolidList"/>
    <dgm:cxn modelId="{CA28A089-7695-4D96-899D-3D07CE1C0D8A}" srcId="{C027D08A-9904-4B39-94B1-7DF56928F5BD}" destId="{E6898206-5322-46E2-B7BE-2DEFDEB532F7}" srcOrd="2" destOrd="0" parTransId="{28B556F5-341B-4FA5-AF70-4EA864DE9D9F}" sibTransId="{B9CBA303-B66E-4679-891E-7FDE7DAFE2CF}"/>
    <dgm:cxn modelId="{B51145DD-7575-414F-A994-A9AF6FA9A3EF}" type="presOf" srcId="{975F67E7-157B-4E4D-A669-94C8F15ADD8B}" destId="{BE1C279B-FB9E-43E1-8633-8E27A4C4C175}" srcOrd="0" destOrd="0" presId="urn:microsoft.com/office/officeart/2018/2/layout/IconVerticalSolidList"/>
    <dgm:cxn modelId="{B3CD41F2-D835-4FA6-B91B-AB50DA92F057}" type="presOf" srcId="{1150088C-C036-49D9-93B3-329DA98D0771}" destId="{3A8A2C0E-0624-4DF2-A99D-DC911DC01D9C}" srcOrd="0" destOrd="0" presId="urn:microsoft.com/office/officeart/2018/2/layout/IconVerticalSolidList"/>
    <dgm:cxn modelId="{C5D2678E-D1D9-4CAC-A529-57096C748736}" type="presParOf" srcId="{330A7CBA-265B-4351-A19B-A12FA8ED28B0}" destId="{257692E7-1588-452E-BFE7-A98B4BA47AAD}" srcOrd="0" destOrd="0" presId="urn:microsoft.com/office/officeart/2018/2/layout/IconVerticalSolidList"/>
    <dgm:cxn modelId="{65D75CF5-7057-41CE-997C-6A4CCCC5FF31}" type="presParOf" srcId="{257692E7-1588-452E-BFE7-A98B4BA47AAD}" destId="{5FE35618-2E30-4DB5-B95E-55796560FEA5}" srcOrd="0" destOrd="0" presId="urn:microsoft.com/office/officeart/2018/2/layout/IconVerticalSolidList"/>
    <dgm:cxn modelId="{46CA1791-CB37-480C-9C2E-78A573E44EE5}" type="presParOf" srcId="{257692E7-1588-452E-BFE7-A98B4BA47AAD}" destId="{03A1E35A-CDD4-4543-8A8B-24F3EDEE738D}" srcOrd="1" destOrd="0" presId="urn:microsoft.com/office/officeart/2018/2/layout/IconVerticalSolidList"/>
    <dgm:cxn modelId="{D573CF6F-2C12-4166-82CF-1F70DAEBEA05}" type="presParOf" srcId="{257692E7-1588-452E-BFE7-A98B4BA47AAD}" destId="{E97287B1-C447-4784-ABAA-740006909C8B}" srcOrd="2" destOrd="0" presId="urn:microsoft.com/office/officeart/2018/2/layout/IconVerticalSolidList"/>
    <dgm:cxn modelId="{34C67FE4-3D79-415C-8B45-ED45B3DA3EA5}" type="presParOf" srcId="{257692E7-1588-452E-BFE7-A98B4BA47AAD}" destId="{BE1C279B-FB9E-43E1-8633-8E27A4C4C175}" srcOrd="3" destOrd="0" presId="urn:microsoft.com/office/officeart/2018/2/layout/IconVerticalSolidList"/>
    <dgm:cxn modelId="{5FD91B0D-1D77-4C8E-A2FB-026A1314EB75}" type="presParOf" srcId="{330A7CBA-265B-4351-A19B-A12FA8ED28B0}" destId="{2BD75860-69C9-4A80-A9E2-1E4B558180AB}" srcOrd="1" destOrd="0" presId="urn:microsoft.com/office/officeart/2018/2/layout/IconVerticalSolidList"/>
    <dgm:cxn modelId="{99B1C0EF-5442-47C7-BCC8-B78785217F69}" type="presParOf" srcId="{330A7CBA-265B-4351-A19B-A12FA8ED28B0}" destId="{EB6508A1-BC9E-442D-9F43-4CDF30BDA12E}" srcOrd="2" destOrd="0" presId="urn:microsoft.com/office/officeart/2018/2/layout/IconVerticalSolidList"/>
    <dgm:cxn modelId="{97A0504B-38B3-4CD2-9A59-5AE9E5530DCA}" type="presParOf" srcId="{EB6508A1-BC9E-442D-9F43-4CDF30BDA12E}" destId="{FA40D925-DADE-4CFE-B31C-5E77A8DB95E3}" srcOrd="0" destOrd="0" presId="urn:microsoft.com/office/officeart/2018/2/layout/IconVerticalSolidList"/>
    <dgm:cxn modelId="{C08E3425-1E20-407F-A242-7311C84B9D43}" type="presParOf" srcId="{EB6508A1-BC9E-442D-9F43-4CDF30BDA12E}" destId="{865B1B16-0166-4EA5-978E-97A0B244EA3E}" srcOrd="1" destOrd="0" presId="urn:microsoft.com/office/officeart/2018/2/layout/IconVerticalSolidList"/>
    <dgm:cxn modelId="{EEE146CA-B175-4B4A-BA74-E97FBCC06683}" type="presParOf" srcId="{EB6508A1-BC9E-442D-9F43-4CDF30BDA12E}" destId="{C97067C9-C42D-4B87-B8B2-B09AF6F2C2E2}" srcOrd="2" destOrd="0" presId="urn:microsoft.com/office/officeart/2018/2/layout/IconVerticalSolidList"/>
    <dgm:cxn modelId="{B676084C-172C-415B-8859-71ED8E021A43}" type="presParOf" srcId="{EB6508A1-BC9E-442D-9F43-4CDF30BDA12E}" destId="{3A8A2C0E-0624-4DF2-A99D-DC911DC01D9C}" srcOrd="3" destOrd="0" presId="urn:microsoft.com/office/officeart/2018/2/layout/IconVerticalSolidList"/>
    <dgm:cxn modelId="{04215BBF-20A1-4F29-B2C1-B3431B7DCD52}" type="presParOf" srcId="{330A7CBA-265B-4351-A19B-A12FA8ED28B0}" destId="{75672C9F-9F4B-40FC-AB2F-16ED96EF74CE}" srcOrd="3" destOrd="0" presId="urn:microsoft.com/office/officeart/2018/2/layout/IconVerticalSolidList"/>
    <dgm:cxn modelId="{51C379CF-7C45-42D0-A624-9796C7564158}" type="presParOf" srcId="{330A7CBA-265B-4351-A19B-A12FA8ED28B0}" destId="{20690574-9724-4F0F-BC54-01B3ACCD197B}" srcOrd="4" destOrd="0" presId="urn:microsoft.com/office/officeart/2018/2/layout/IconVerticalSolidList"/>
    <dgm:cxn modelId="{25C1AB60-B02E-48EA-BE5F-C76EC77D707C}" type="presParOf" srcId="{20690574-9724-4F0F-BC54-01B3ACCD197B}" destId="{3EA473A6-9517-4BEB-AC95-65623F3B48CD}" srcOrd="0" destOrd="0" presId="urn:microsoft.com/office/officeart/2018/2/layout/IconVerticalSolidList"/>
    <dgm:cxn modelId="{32F53458-DA12-4A2A-A8EF-C4A9DFB1621D}" type="presParOf" srcId="{20690574-9724-4F0F-BC54-01B3ACCD197B}" destId="{AFBA34F5-34E3-409A-8443-CDB4A21C5763}" srcOrd="1" destOrd="0" presId="urn:microsoft.com/office/officeart/2018/2/layout/IconVerticalSolidList"/>
    <dgm:cxn modelId="{E9363A8B-CB68-4A6E-B8D2-51BC781116FE}" type="presParOf" srcId="{20690574-9724-4F0F-BC54-01B3ACCD197B}" destId="{162E2D91-A3E7-4631-B4D5-DC320BE4C2F2}" srcOrd="2" destOrd="0" presId="urn:microsoft.com/office/officeart/2018/2/layout/IconVerticalSolidList"/>
    <dgm:cxn modelId="{278B6F0A-FF50-4CD3-8396-8254D63B396A}" type="presParOf" srcId="{20690574-9724-4F0F-BC54-01B3ACCD197B}" destId="{DCD27812-6798-41DE-8B07-52B0404465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599673-FC68-48D3-BB45-508746E9B176}"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A8DD14C7-4271-47B2-AE51-7161CF87AEBF}">
      <dgm:prSet/>
      <dgm:spPr/>
      <dgm:t>
        <a:bodyPr/>
        <a:lstStyle/>
        <a:p>
          <a:r>
            <a:rPr lang="en-GB"/>
            <a:t>We start a simple  X or F.</a:t>
          </a:r>
          <a:endParaRPr lang="en-US"/>
        </a:p>
      </dgm:t>
    </dgm:pt>
    <dgm:pt modelId="{35DD1C88-8F29-423C-83E2-270283C2B376}" type="parTrans" cxnId="{A3F9EEAA-9F01-40F4-B756-65542E0B337B}">
      <dgm:prSet/>
      <dgm:spPr/>
      <dgm:t>
        <a:bodyPr/>
        <a:lstStyle/>
        <a:p>
          <a:endParaRPr lang="en-US"/>
        </a:p>
      </dgm:t>
    </dgm:pt>
    <dgm:pt modelId="{8243A96A-A6B0-49F5-AF4C-3B3A840BDF73}" type="sibTrans" cxnId="{A3F9EEAA-9F01-40F4-B756-65542E0B337B}">
      <dgm:prSet/>
      <dgm:spPr/>
      <dgm:t>
        <a:bodyPr/>
        <a:lstStyle/>
        <a:p>
          <a:endParaRPr lang="en-US"/>
        </a:p>
      </dgm:t>
    </dgm:pt>
    <dgm:pt modelId="{C28471FE-E4E8-4A6E-87C4-F0998433A7AF}">
      <dgm:prSet/>
      <dgm:spPr/>
      <dgm:t>
        <a:bodyPr/>
        <a:lstStyle/>
        <a:p>
          <a:r>
            <a:rPr lang="en-GB"/>
            <a:t>We store these in a stringbuffer and go through each character</a:t>
          </a:r>
          <a:endParaRPr lang="en-US"/>
        </a:p>
      </dgm:t>
    </dgm:pt>
    <dgm:pt modelId="{011D8E1D-268F-4728-A3B7-C091123D1416}" type="parTrans" cxnId="{2E8BB2A9-AD55-4DC8-9132-78CBE0F31521}">
      <dgm:prSet/>
      <dgm:spPr/>
      <dgm:t>
        <a:bodyPr/>
        <a:lstStyle/>
        <a:p>
          <a:endParaRPr lang="en-US"/>
        </a:p>
      </dgm:t>
    </dgm:pt>
    <dgm:pt modelId="{C17C7C96-6968-4E98-8860-FA5C7B4098B7}" type="sibTrans" cxnId="{2E8BB2A9-AD55-4DC8-9132-78CBE0F31521}">
      <dgm:prSet/>
      <dgm:spPr/>
      <dgm:t>
        <a:bodyPr/>
        <a:lstStyle/>
        <a:p>
          <a:endParaRPr lang="en-US"/>
        </a:p>
      </dgm:t>
    </dgm:pt>
    <dgm:pt modelId="{9EC90BA9-C02D-4362-A27A-6FF49DA0CBD3}">
      <dgm:prSet/>
      <dgm:spPr/>
      <dgm:t>
        <a:bodyPr/>
        <a:lstStyle/>
        <a:p>
          <a:r>
            <a:rPr lang="en-GB"/>
            <a:t>If character is a </a:t>
          </a:r>
          <a:r>
            <a:rPr lang="en-GB" b="1"/>
            <a:t>X</a:t>
          </a:r>
          <a:r>
            <a:rPr lang="en-GB"/>
            <a:t> we replace it with </a:t>
          </a:r>
          <a:r>
            <a:rPr lang="en-GB" b="1"/>
            <a:t>F[X]X</a:t>
          </a:r>
          <a:endParaRPr lang="en-US"/>
        </a:p>
      </dgm:t>
    </dgm:pt>
    <dgm:pt modelId="{038A2EA2-1CAA-40A7-A492-8E63BE7F0B89}" type="parTrans" cxnId="{BB470F5B-C7B3-469B-BF56-AC7C854F09E6}">
      <dgm:prSet/>
      <dgm:spPr/>
      <dgm:t>
        <a:bodyPr/>
        <a:lstStyle/>
        <a:p>
          <a:endParaRPr lang="en-US"/>
        </a:p>
      </dgm:t>
    </dgm:pt>
    <dgm:pt modelId="{26CEF206-91A3-4596-89A1-CF43703DDD3B}" type="sibTrans" cxnId="{BB470F5B-C7B3-469B-BF56-AC7C854F09E6}">
      <dgm:prSet/>
      <dgm:spPr/>
      <dgm:t>
        <a:bodyPr/>
        <a:lstStyle/>
        <a:p>
          <a:endParaRPr lang="en-US"/>
        </a:p>
      </dgm:t>
    </dgm:pt>
    <dgm:pt modelId="{23C5FB90-F0B9-4CFF-A799-6FE3789E475F}">
      <dgm:prSet/>
      <dgm:spPr/>
      <dgm:t>
        <a:bodyPr/>
        <a:lstStyle/>
        <a:p>
          <a:r>
            <a:rPr lang="en-GB"/>
            <a:t>Else it will be a </a:t>
          </a:r>
          <a:r>
            <a:rPr lang="en-GB" b="1"/>
            <a:t>F</a:t>
          </a:r>
          <a:r>
            <a:rPr lang="en-GB"/>
            <a:t> which gets replaced with </a:t>
          </a:r>
          <a:r>
            <a:rPr lang="en-GB" b="1"/>
            <a:t>FF</a:t>
          </a:r>
          <a:endParaRPr lang="en-US"/>
        </a:p>
      </dgm:t>
    </dgm:pt>
    <dgm:pt modelId="{04595C89-30B1-425C-9A1B-9EEC78D2F41B}" type="parTrans" cxnId="{9A56862F-63D3-4794-BAFA-F72A38C079E1}">
      <dgm:prSet/>
      <dgm:spPr/>
      <dgm:t>
        <a:bodyPr/>
        <a:lstStyle/>
        <a:p>
          <a:endParaRPr lang="en-US"/>
        </a:p>
      </dgm:t>
    </dgm:pt>
    <dgm:pt modelId="{5305742C-106A-44B3-A00A-E69F835FC73B}" type="sibTrans" cxnId="{9A56862F-63D3-4794-BAFA-F72A38C079E1}">
      <dgm:prSet/>
      <dgm:spPr/>
      <dgm:t>
        <a:bodyPr/>
        <a:lstStyle/>
        <a:p>
          <a:endParaRPr lang="en-US"/>
        </a:p>
      </dgm:t>
    </dgm:pt>
    <dgm:pt modelId="{70D664C9-5562-4196-BB9C-53F02BC0BC9F}">
      <dgm:prSet/>
      <dgm:spPr/>
      <dgm:t>
        <a:bodyPr/>
        <a:lstStyle/>
        <a:p>
          <a:r>
            <a:rPr lang="en-GB"/>
            <a:t>Depending how many times we do this depends on how big the string and tree will be, but for simplicity let’s do it 2 times.</a:t>
          </a:r>
          <a:endParaRPr lang="en-US"/>
        </a:p>
      </dgm:t>
    </dgm:pt>
    <dgm:pt modelId="{FE2C7459-017A-47AE-8969-819B7D67CD62}" type="parTrans" cxnId="{2F47AD0F-CA63-490E-A76B-391CD91C7566}">
      <dgm:prSet/>
      <dgm:spPr/>
      <dgm:t>
        <a:bodyPr/>
        <a:lstStyle/>
        <a:p>
          <a:endParaRPr lang="en-US"/>
        </a:p>
      </dgm:t>
    </dgm:pt>
    <dgm:pt modelId="{B9102A8C-91AC-4B30-8199-6896D883C8F4}" type="sibTrans" cxnId="{2F47AD0F-CA63-490E-A76B-391CD91C7566}">
      <dgm:prSet/>
      <dgm:spPr/>
      <dgm:t>
        <a:bodyPr/>
        <a:lstStyle/>
        <a:p>
          <a:endParaRPr lang="en-US"/>
        </a:p>
      </dgm:t>
    </dgm:pt>
    <dgm:pt modelId="{8351D00C-52BD-42CD-B158-65532F08A397}" type="pres">
      <dgm:prSet presAssocID="{CC599673-FC68-48D3-BB45-508746E9B176}" presName="Name0" presStyleCnt="0">
        <dgm:presLayoutVars>
          <dgm:dir/>
          <dgm:resizeHandles val="exact"/>
        </dgm:presLayoutVars>
      </dgm:prSet>
      <dgm:spPr/>
    </dgm:pt>
    <dgm:pt modelId="{8E25E27C-C7A9-46FC-900D-AD86D0D0C1AC}" type="pres">
      <dgm:prSet presAssocID="{A8DD14C7-4271-47B2-AE51-7161CF87AEBF}" presName="node" presStyleLbl="node1" presStyleIdx="0" presStyleCnt="9">
        <dgm:presLayoutVars>
          <dgm:bulletEnabled val="1"/>
        </dgm:presLayoutVars>
      </dgm:prSet>
      <dgm:spPr/>
    </dgm:pt>
    <dgm:pt modelId="{DE9787A3-59B7-40E6-8B37-F1552B33E1AB}" type="pres">
      <dgm:prSet presAssocID="{8243A96A-A6B0-49F5-AF4C-3B3A840BDF73}" presName="sibTransSpacerBeforeConnector" presStyleCnt="0"/>
      <dgm:spPr/>
    </dgm:pt>
    <dgm:pt modelId="{6DB6F727-2936-49ED-9C1B-AB2819C53CC5}" type="pres">
      <dgm:prSet presAssocID="{8243A96A-A6B0-49F5-AF4C-3B3A840BDF73}" presName="sibTrans" presStyleLbl="node1" presStyleIdx="1" presStyleCnt="9"/>
      <dgm:spPr/>
    </dgm:pt>
    <dgm:pt modelId="{B5D2F4FA-547B-408D-8785-F84D88558343}" type="pres">
      <dgm:prSet presAssocID="{8243A96A-A6B0-49F5-AF4C-3B3A840BDF73}" presName="sibTransSpacerAfterConnector" presStyleCnt="0"/>
      <dgm:spPr/>
    </dgm:pt>
    <dgm:pt modelId="{B45C53E0-15EA-4359-8063-48A67FC6F781}" type="pres">
      <dgm:prSet presAssocID="{C28471FE-E4E8-4A6E-87C4-F0998433A7AF}" presName="node" presStyleLbl="node1" presStyleIdx="2" presStyleCnt="9">
        <dgm:presLayoutVars>
          <dgm:bulletEnabled val="1"/>
        </dgm:presLayoutVars>
      </dgm:prSet>
      <dgm:spPr/>
    </dgm:pt>
    <dgm:pt modelId="{682D20A6-1790-4B74-975B-8C5DA2321C78}" type="pres">
      <dgm:prSet presAssocID="{C17C7C96-6968-4E98-8860-FA5C7B4098B7}" presName="sibTransSpacerBeforeConnector" presStyleCnt="0"/>
      <dgm:spPr/>
    </dgm:pt>
    <dgm:pt modelId="{528C9E48-1667-4EE0-92B5-F2466733BEA4}" type="pres">
      <dgm:prSet presAssocID="{C17C7C96-6968-4E98-8860-FA5C7B4098B7}" presName="sibTrans" presStyleLbl="node1" presStyleIdx="3" presStyleCnt="9"/>
      <dgm:spPr/>
    </dgm:pt>
    <dgm:pt modelId="{2F5A10F6-88F4-45B1-82C6-BD10642A4D4C}" type="pres">
      <dgm:prSet presAssocID="{C17C7C96-6968-4E98-8860-FA5C7B4098B7}" presName="sibTransSpacerAfterConnector" presStyleCnt="0"/>
      <dgm:spPr/>
    </dgm:pt>
    <dgm:pt modelId="{A351E5AF-30FA-4B11-B47A-03DB142EA0CD}" type="pres">
      <dgm:prSet presAssocID="{9EC90BA9-C02D-4362-A27A-6FF49DA0CBD3}" presName="node" presStyleLbl="node1" presStyleIdx="4" presStyleCnt="9">
        <dgm:presLayoutVars>
          <dgm:bulletEnabled val="1"/>
        </dgm:presLayoutVars>
      </dgm:prSet>
      <dgm:spPr/>
    </dgm:pt>
    <dgm:pt modelId="{F89AEDEF-F941-44D9-81C0-3E1C110BE325}" type="pres">
      <dgm:prSet presAssocID="{26CEF206-91A3-4596-89A1-CF43703DDD3B}" presName="sibTransSpacerBeforeConnector" presStyleCnt="0"/>
      <dgm:spPr/>
    </dgm:pt>
    <dgm:pt modelId="{7B7076AA-E759-4D0E-BB3E-6B7C12BF791F}" type="pres">
      <dgm:prSet presAssocID="{26CEF206-91A3-4596-89A1-CF43703DDD3B}" presName="sibTrans" presStyleLbl="node1" presStyleIdx="5" presStyleCnt="9"/>
      <dgm:spPr/>
    </dgm:pt>
    <dgm:pt modelId="{718F6821-209C-4BB4-BF80-286D73FEF4EC}" type="pres">
      <dgm:prSet presAssocID="{26CEF206-91A3-4596-89A1-CF43703DDD3B}" presName="sibTransSpacerAfterConnector" presStyleCnt="0"/>
      <dgm:spPr/>
    </dgm:pt>
    <dgm:pt modelId="{75EE9BC7-B88B-4E18-8885-8C13A9B0D0F8}" type="pres">
      <dgm:prSet presAssocID="{23C5FB90-F0B9-4CFF-A799-6FE3789E475F}" presName="node" presStyleLbl="node1" presStyleIdx="6" presStyleCnt="9">
        <dgm:presLayoutVars>
          <dgm:bulletEnabled val="1"/>
        </dgm:presLayoutVars>
      </dgm:prSet>
      <dgm:spPr/>
    </dgm:pt>
    <dgm:pt modelId="{942B6992-E548-4D39-846D-916700FB5092}" type="pres">
      <dgm:prSet presAssocID="{5305742C-106A-44B3-A00A-E69F835FC73B}" presName="sibTransSpacerBeforeConnector" presStyleCnt="0"/>
      <dgm:spPr/>
    </dgm:pt>
    <dgm:pt modelId="{10985399-5FE9-4813-B7AB-C04F831FE7DE}" type="pres">
      <dgm:prSet presAssocID="{5305742C-106A-44B3-A00A-E69F835FC73B}" presName="sibTrans" presStyleLbl="node1" presStyleIdx="7" presStyleCnt="9"/>
      <dgm:spPr/>
    </dgm:pt>
    <dgm:pt modelId="{EF545A02-49B5-49FB-9CC3-48D8289EA8C2}" type="pres">
      <dgm:prSet presAssocID="{5305742C-106A-44B3-A00A-E69F835FC73B}" presName="sibTransSpacerAfterConnector" presStyleCnt="0"/>
      <dgm:spPr/>
    </dgm:pt>
    <dgm:pt modelId="{2948BBFF-7DB0-4DFE-AF64-2FDD4A61485B}" type="pres">
      <dgm:prSet presAssocID="{70D664C9-5562-4196-BB9C-53F02BC0BC9F}" presName="node" presStyleLbl="node1" presStyleIdx="8" presStyleCnt="9">
        <dgm:presLayoutVars>
          <dgm:bulletEnabled val="1"/>
        </dgm:presLayoutVars>
      </dgm:prSet>
      <dgm:spPr/>
    </dgm:pt>
  </dgm:ptLst>
  <dgm:cxnLst>
    <dgm:cxn modelId="{2F47AD0F-CA63-490E-A76B-391CD91C7566}" srcId="{CC599673-FC68-48D3-BB45-508746E9B176}" destId="{70D664C9-5562-4196-BB9C-53F02BC0BC9F}" srcOrd="4" destOrd="0" parTransId="{FE2C7459-017A-47AE-8969-819B7D67CD62}" sibTransId="{B9102A8C-91AC-4B30-8199-6896D883C8F4}"/>
    <dgm:cxn modelId="{FCD49511-116D-4C91-88F2-01207DB7A081}" type="presOf" srcId="{70D664C9-5562-4196-BB9C-53F02BC0BC9F}" destId="{2948BBFF-7DB0-4DFE-AF64-2FDD4A61485B}" srcOrd="0" destOrd="0" presId="urn:microsoft.com/office/officeart/2016/7/layout/BasicProcessNew"/>
    <dgm:cxn modelId="{5C70D627-C8B7-46E0-B9E0-6C26348B33EA}" type="presOf" srcId="{C17C7C96-6968-4E98-8860-FA5C7B4098B7}" destId="{528C9E48-1667-4EE0-92B5-F2466733BEA4}" srcOrd="0" destOrd="0" presId="urn:microsoft.com/office/officeart/2016/7/layout/BasicProcessNew"/>
    <dgm:cxn modelId="{9A56862F-63D3-4794-BAFA-F72A38C079E1}" srcId="{CC599673-FC68-48D3-BB45-508746E9B176}" destId="{23C5FB90-F0B9-4CFF-A799-6FE3789E475F}" srcOrd="3" destOrd="0" parTransId="{04595C89-30B1-425C-9A1B-9EEC78D2F41B}" sibTransId="{5305742C-106A-44B3-A00A-E69F835FC73B}"/>
    <dgm:cxn modelId="{3BB1FB35-6580-404F-941A-562D177C13AE}" type="presOf" srcId="{26CEF206-91A3-4596-89A1-CF43703DDD3B}" destId="{7B7076AA-E759-4D0E-BB3E-6B7C12BF791F}" srcOrd="0" destOrd="0" presId="urn:microsoft.com/office/officeart/2016/7/layout/BasicProcessNew"/>
    <dgm:cxn modelId="{BB470F5B-C7B3-469B-BF56-AC7C854F09E6}" srcId="{CC599673-FC68-48D3-BB45-508746E9B176}" destId="{9EC90BA9-C02D-4362-A27A-6FF49DA0CBD3}" srcOrd="2" destOrd="0" parTransId="{038A2EA2-1CAA-40A7-A492-8E63BE7F0B89}" sibTransId="{26CEF206-91A3-4596-89A1-CF43703DDD3B}"/>
    <dgm:cxn modelId="{8A4DCD52-AE66-448E-8134-4C084B5E247B}" type="presOf" srcId="{5305742C-106A-44B3-A00A-E69F835FC73B}" destId="{10985399-5FE9-4813-B7AB-C04F831FE7DE}" srcOrd="0" destOrd="0" presId="urn:microsoft.com/office/officeart/2016/7/layout/BasicProcessNew"/>
    <dgm:cxn modelId="{C7EC6E79-1439-45C9-97CA-97E577C9FE0E}" type="presOf" srcId="{C28471FE-E4E8-4A6E-87C4-F0998433A7AF}" destId="{B45C53E0-15EA-4359-8063-48A67FC6F781}" srcOrd="0" destOrd="0" presId="urn:microsoft.com/office/officeart/2016/7/layout/BasicProcessNew"/>
    <dgm:cxn modelId="{2E8BB2A9-AD55-4DC8-9132-78CBE0F31521}" srcId="{CC599673-FC68-48D3-BB45-508746E9B176}" destId="{C28471FE-E4E8-4A6E-87C4-F0998433A7AF}" srcOrd="1" destOrd="0" parTransId="{011D8E1D-268F-4728-A3B7-C091123D1416}" sibTransId="{C17C7C96-6968-4E98-8860-FA5C7B4098B7}"/>
    <dgm:cxn modelId="{A3F9EEAA-9F01-40F4-B756-65542E0B337B}" srcId="{CC599673-FC68-48D3-BB45-508746E9B176}" destId="{A8DD14C7-4271-47B2-AE51-7161CF87AEBF}" srcOrd="0" destOrd="0" parTransId="{35DD1C88-8F29-423C-83E2-270283C2B376}" sibTransId="{8243A96A-A6B0-49F5-AF4C-3B3A840BDF73}"/>
    <dgm:cxn modelId="{DD45CCB1-1536-4477-8857-83923E718D00}" type="presOf" srcId="{9EC90BA9-C02D-4362-A27A-6FF49DA0CBD3}" destId="{A351E5AF-30FA-4B11-B47A-03DB142EA0CD}" srcOrd="0" destOrd="0" presId="urn:microsoft.com/office/officeart/2016/7/layout/BasicProcessNew"/>
    <dgm:cxn modelId="{4B825BB9-802B-4926-8417-2DF7D19F419F}" type="presOf" srcId="{A8DD14C7-4271-47B2-AE51-7161CF87AEBF}" destId="{8E25E27C-C7A9-46FC-900D-AD86D0D0C1AC}" srcOrd="0" destOrd="0" presId="urn:microsoft.com/office/officeart/2016/7/layout/BasicProcessNew"/>
    <dgm:cxn modelId="{0AFB78D9-51FB-49DE-AA5A-DF3FA2AFE3AD}" type="presOf" srcId="{23C5FB90-F0B9-4CFF-A799-6FE3789E475F}" destId="{75EE9BC7-B88B-4E18-8885-8C13A9B0D0F8}" srcOrd="0" destOrd="0" presId="urn:microsoft.com/office/officeart/2016/7/layout/BasicProcessNew"/>
    <dgm:cxn modelId="{993CF4DF-85E4-4538-B471-F616F481B0F4}" type="presOf" srcId="{8243A96A-A6B0-49F5-AF4C-3B3A840BDF73}" destId="{6DB6F727-2936-49ED-9C1B-AB2819C53CC5}" srcOrd="0" destOrd="0" presId="urn:microsoft.com/office/officeart/2016/7/layout/BasicProcessNew"/>
    <dgm:cxn modelId="{187BD2E6-E918-4946-8BC8-7E3580F44C7B}" type="presOf" srcId="{CC599673-FC68-48D3-BB45-508746E9B176}" destId="{8351D00C-52BD-42CD-B158-65532F08A397}" srcOrd="0" destOrd="0" presId="urn:microsoft.com/office/officeart/2016/7/layout/BasicProcessNew"/>
    <dgm:cxn modelId="{938759F7-C019-4D3F-83B0-74537C2E7782}" type="presParOf" srcId="{8351D00C-52BD-42CD-B158-65532F08A397}" destId="{8E25E27C-C7A9-46FC-900D-AD86D0D0C1AC}" srcOrd="0" destOrd="0" presId="urn:microsoft.com/office/officeart/2016/7/layout/BasicProcessNew"/>
    <dgm:cxn modelId="{014122D5-58EE-4046-8617-827D6D5B57FA}" type="presParOf" srcId="{8351D00C-52BD-42CD-B158-65532F08A397}" destId="{DE9787A3-59B7-40E6-8B37-F1552B33E1AB}" srcOrd="1" destOrd="0" presId="urn:microsoft.com/office/officeart/2016/7/layout/BasicProcessNew"/>
    <dgm:cxn modelId="{FD1348D7-CD91-410E-8466-79385331E4B8}" type="presParOf" srcId="{8351D00C-52BD-42CD-B158-65532F08A397}" destId="{6DB6F727-2936-49ED-9C1B-AB2819C53CC5}" srcOrd="2" destOrd="0" presId="urn:microsoft.com/office/officeart/2016/7/layout/BasicProcessNew"/>
    <dgm:cxn modelId="{36CFEBF6-CB0D-4B6B-9150-B503D69DB0A2}" type="presParOf" srcId="{8351D00C-52BD-42CD-B158-65532F08A397}" destId="{B5D2F4FA-547B-408D-8785-F84D88558343}" srcOrd="3" destOrd="0" presId="urn:microsoft.com/office/officeart/2016/7/layout/BasicProcessNew"/>
    <dgm:cxn modelId="{31131E22-5F58-47A3-AEA2-A6C1D9E933F7}" type="presParOf" srcId="{8351D00C-52BD-42CD-B158-65532F08A397}" destId="{B45C53E0-15EA-4359-8063-48A67FC6F781}" srcOrd="4" destOrd="0" presId="urn:microsoft.com/office/officeart/2016/7/layout/BasicProcessNew"/>
    <dgm:cxn modelId="{28E31843-28F3-4EDA-A9A5-AD391448ADDD}" type="presParOf" srcId="{8351D00C-52BD-42CD-B158-65532F08A397}" destId="{682D20A6-1790-4B74-975B-8C5DA2321C78}" srcOrd="5" destOrd="0" presId="urn:microsoft.com/office/officeart/2016/7/layout/BasicProcessNew"/>
    <dgm:cxn modelId="{2F975087-F052-4626-8F6F-EAB2D8DDFA86}" type="presParOf" srcId="{8351D00C-52BD-42CD-B158-65532F08A397}" destId="{528C9E48-1667-4EE0-92B5-F2466733BEA4}" srcOrd="6" destOrd="0" presId="urn:microsoft.com/office/officeart/2016/7/layout/BasicProcessNew"/>
    <dgm:cxn modelId="{339BB3D6-8322-4E5D-9AEC-4D6285989D15}" type="presParOf" srcId="{8351D00C-52BD-42CD-B158-65532F08A397}" destId="{2F5A10F6-88F4-45B1-82C6-BD10642A4D4C}" srcOrd="7" destOrd="0" presId="urn:microsoft.com/office/officeart/2016/7/layout/BasicProcessNew"/>
    <dgm:cxn modelId="{8178622B-154F-439C-A6C7-A23C4918E4FE}" type="presParOf" srcId="{8351D00C-52BD-42CD-B158-65532F08A397}" destId="{A351E5AF-30FA-4B11-B47A-03DB142EA0CD}" srcOrd="8" destOrd="0" presId="urn:microsoft.com/office/officeart/2016/7/layout/BasicProcessNew"/>
    <dgm:cxn modelId="{DD37B489-098F-4FFE-9267-B170B1A178AA}" type="presParOf" srcId="{8351D00C-52BD-42CD-B158-65532F08A397}" destId="{F89AEDEF-F941-44D9-81C0-3E1C110BE325}" srcOrd="9" destOrd="0" presId="urn:microsoft.com/office/officeart/2016/7/layout/BasicProcessNew"/>
    <dgm:cxn modelId="{E19F2CF9-6C6B-40B1-8437-6BA1B0A4211E}" type="presParOf" srcId="{8351D00C-52BD-42CD-B158-65532F08A397}" destId="{7B7076AA-E759-4D0E-BB3E-6B7C12BF791F}" srcOrd="10" destOrd="0" presId="urn:microsoft.com/office/officeart/2016/7/layout/BasicProcessNew"/>
    <dgm:cxn modelId="{F133A414-6731-4EC5-B8A4-0EDBFA54E4F4}" type="presParOf" srcId="{8351D00C-52BD-42CD-B158-65532F08A397}" destId="{718F6821-209C-4BB4-BF80-286D73FEF4EC}" srcOrd="11" destOrd="0" presId="urn:microsoft.com/office/officeart/2016/7/layout/BasicProcessNew"/>
    <dgm:cxn modelId="{C54F9959-8118-4762-A766-4754D216A2BA}" type="presParOf" srcId="{8351D00C-52BD-42CD-B158-65532F08A397}" destId="{75EE9BC7-B88B-4E18-8885-8C13A9B0D0F8}" srcOrd="12" destOrd="0" presId="urn:microsoft.com/office/officeart/2016/7/layout/BasicProcessNew"/>
    <dgm:cxn modelId="{998E6F6D-D095-4101-8164-9D46D6AA2A29}" type="presParOf" srcId="{8351D00C-52BD-42CD-B158-65532F08A397}" destId="{942B6992-E548-4D39-846D-916700FB5092}" srcOrd="13" destOrd="0" presId="urn:microsoft.com/office/officeart/2016/7/layout/BasicProcessNew"/>
    <dgm:cxn modelId="{D034B154-B1FC-461B-85B2-63224CF6B619}" type="presParOf" srcId="{8351D00C-52BD-42CD-B158-65532F08A397}" destId="{10985399-5FE9-4813-B7AB-C04F831FE7DE}" srcOrd="14" destOrd="0" presId="urn:microsoft.com/office/officeart/2016/7/layout/BasicProcessNew"/>
    <dgm:cxn modelId="{9872CCCE-425F-414B-885F-BA46E97826E7}" type="presParOf" srcId="{8351D00C-52BD-42CD-B158-65532F08A397}" destId="{EF545A02-49B5-49FB-9CC3-48D8289EA8C2}" srcOrd="15" destOrd="0" presId="urn:microsoft.com/office/officeart/2016/7/layout/BasicProcessNew"/>
    <dgm:cxn modelId="{F9D1A400-A9A4-4A08-85DE-01CE1D39D318}" type="presParOf" srcId="{8351D00C-52BD-42CD-B158-65532F08A397}" destId="{2948BBFF-7DB0-4DFE-AF64-2FDD4A61485B}" srcOrd="16" destOrd="0" presId="urn:microsoft.com/office/officeart/2016/7/layout/BasicProcessNew"/>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35618-2E30-4DB5-B95E-55796560FEA5}">
      <dsp:nvSpPr>
        <dsp:cNvPr id="0" name=""/>
        <dsp:cNvSpPr/>
      </dsp:nvSpPr>
      <dsp:spPr>
        <a:xfrm>
          <a:off x="0" y="607"/>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1E35A-CDD4-4543-8A8B-24F3EDEE738D}">
      <dsp:nvSpPr>
        <dsp:cNvPr id="0" name=""/>
        <dsp:cNvSpPr/>
      </dsp:nvSpPr>
      <dsp:spPr>
        <a:xfrm>
          <a:off x="430272" y="320645"/>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1C279B-FB9E-43E1-8633-8E27A4C4C175}">
      <dsp:nvSpPr>
        <dsp:cNvPr id="0" name=""/>
        <dsp:cNvSpPr/>
      </dsp:nvSpPr>
      <dsp:spPr>
        <a:xfrm>
          <a:off x="1642860" y="607"/>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GB" sz="2500" kern="1200"/>
            <a:t>Alphabet: A set of symbols used in the L-system.</a:t>
          </a:r>
          <a:endParaRPr lang="en-US" sz="2500" kern="1200"/>
        </a:p>
      </dsp:txBody>
      <dsp:txXfrm>
        <a:off x="1642860" y="607"/>
        <a:ext cx="4985943" cy="1422390"/>
      </dsp:txXfrm>
    </dsp:sp>
    <dsp:sp modelId="{FA40D925-DADE-4CFE-B31C-5E77A8DB95E3}">
      <dsp:nvSpPr>
        <dsp:cNvPr id="0" name=""/>
        <dsp:cNvSpPr/>
      </dsp:nvSpPr>
      <dsp:spPr>
        <a:xfrm>
          <a:off x="0" y="1778595"/>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B1B16-0166-4EA5-978E-97A0B244EA3E}">
      <dsp:nvSpPr>
        <dsp:cNvPr id="0" name=""/>
        <dsp:cNvSpPr/>
      </dsp:nvSpPr>
      <dsp:spPr>
        <a:xfrm>
          <a:off x="430272" y="2098633"/>
          <a:ext cx="782314" cy="7823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8A2C0E-0624-4DF2-A99D-DC911DC01D9C}">
      <dsp:nvSpPr>
        <dsp:cNvPr id="0" name=""/>
        <dsp:cNvSpPr/>
      </dsp:nvSpPr>
      <dsp:spPr>
        <a:xfrm>
          <a:off x="1642860" y="1778595"/>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GB" sz="2500" kern="1200"/>
            <a:t>Axiom: The initial string from which generation begins.</a:t>
          </a:r>
          <a:endParaRPr lang="en-US" sz="2500" kern="1200"/>
        </a:p>
      </dsp:txBody>
      <dsp:txXfrm>
        <a:off x="1642860" y="1778595"/>
        <a:ext cx="4985943" cy="1422390"/>
      </dsp:txXfrm>
    </dsp:sp>
    <dsp:sp modelId="{3EA473A6-9517-4BEB-AC95-65623F3B48CD}">
      <dsp:nvSpPr>
        <dsp:cNvPr id="0" name=""/>
        <dsp:cNvSpPr/>
      </dsp:nvSpPr>
      <dsp:spPr>
        <a:xfrm>
          <a:off x="0" y="3556583"/>
          <a:ext cx="6628804" cy="14223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A34F5-34E3-409A-8443-CDB4A21C5763}">
      <dsp:nvSpPr>
        <dsp:cNvPr id="0" name=""/>
        <dsp:cNvSpPr/>
      </dsp:nvSpPr>
      <dsp:spPr>
        <a:xfrm>
          <a:off x="430272" y="3876620"/>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D27812-6798-41DE-8B07-52B04044650B}">
      <dsp:nvSpPr>
        <dsp:cNvPr id="0" name=""/>
        <dsp:cNvSpPr/>
      </dsp:nvSpPr>
      <dsp:spPr>
        <a:xfrm>
          <a:off x="1642860" y="3556583"/>
          <a:ext cx="4985943" cy="1422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536" tIns="150536" rIns="150536" bIns="150536" numCol="1" spcCol="1270" anchor="ctr" anchorCtr="0">
          <a:noAutofit/>
        </a:bodyPr>
        <a:lstStyle/>
        <a:p>
          <a:pPr marL="0" lvl="0" indent="0" algn="l" defTabSz="1111250">
            <a:lnSpc>
              <a:spcPct val="90000"/>
            </a:lnSpc>
            <a:spcBef>
              <a:spcPct val="0"/>
            </a:spcBef>
            <a:spcAft>
              <a:spcPct val="35000"/>
            </a:spcAft>
            <a:buNone/>
          </a:pPr>
          <a:r>
            <a:rPr lang="en-GB" sz="2500" kern="1200"/>
            <a:t>Rules: Production rules defining how each symbol can be replaced.</a:t>
          </a:r>
          <a:endParaRPr lang="en-US" sz="2500" kern="1200"/>
        </a:p>
      </dsp:txBody>
      <dsp:txXfrm>
        <a:off x="1642860" y="3556583"/>
        <a:ext cx="4985943" cy="14223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5E27C-C7A9-46FC-900D-AD86D0D0C1AC}">
      <dsp:nvSpPr>
        <dsp:cNvPr id="0" name=""/>
        <dsp:cNvSpPr/>
      </dsp:nvSpPr>
      <dsp:spPr>
        <a:xfrm>
          <a:off x="1915" y="343654"/>
          <a:ext cx="1585102" cy="135229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GB" sz="1100" kern="1200"/>
            <a:t>We start a simple  X or F.</a:t>
          </a:r>
          <a:endParaRPr lang="en-US" sz="1100" kern="1200"/>
        </a:p>
      </dsp:txBody>
      <dsp:txXfrm>
        <a:off x="1915" y="343654"/>
        <a:ext cx="1585102" cy="1352290"/>
      </dsp:txXfrm>
    </dsp:sp>
    <dsp:sp modelId="{6DB6F727-2936-49ED-9C1B-AB2819C53CC5}">
      <dsp:nvSpPr>
        <dsp:cNvPr id="0" name=""/>
        <dsp:cNvSpPr/>
      </dsp:nvSpPr>
      <dsp:spPr>
        <a:xfrm>
          <a:off x="1615217" y="898300"/>
          <a:ext cx="237765" cy="243000"/>
        </a:xfrm>
        <a:prstGeom prst="rightArrow">
          <a:avLst>
            <a:gd name="adj1" fmla="val 50000"/>
            <a:gd name="adj2" fmla="val 5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5C53E0-15EA-4359-8063-48A67FC6F781}">
      <dsp:nvSpPr>
        <dsp:cNvPr id="0" name=""/>
        <dsp:cNvSpPr/>
      </dsp:nvSpPr>
      <dsp:spPr>
        <a:xfrm>
          <a:off x="1881182" y="343654"/>
          <a:ext cx="1585102" cy="135229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GB" sz="1100" kern="1200"/>
            <a:t>We store these in a stringbuffer and go through each character</a:t>
          </a:r>
          <a:endParaRPr lang="en-US" sz="1100" kern="1200"/>
        </a:p>
      </dsp:txBody>
      <dsp:txXfrm>
        <a:off x="1881182" y="343654"/>
        <a:ext cx="1585102" cy="1352290"/>
      </dsp:txXfrm>
    </dsp:sp>
    <dsp:sp modelId="{528C9E48-1667-4EE0-92B5-F2466733BEA4}">
      <dsp:nvSpPr>
        <dsp:cNvPr id="0" name=""/>
        <dsp:cNvSpPr/>
      </dsp:nvSpPr>
      <dsp:spPr>
        <a:xfrm>
          <a:off x="3494483" y="898300"/>
          <a:ext cx="237765" cy="243000"/>
        </a:xfrm>
        <a:prstGeom prst="rightArrow">
          <a:avLst>
            <a:gd name="adj1" fmla="val 50000"/>
            <a:gd name="adj2" fmla="val 5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51E5AF-30FA-4B11-B47A-03DB142EA0CD}">
      <dsp:nvSpPr>
        <dsp:cNvPr id="0" name=""/>
        <dsp:cNvSpPr/>
      </dsp:nvSpPr>
      <dsp:spPr>
        <a:xfrm>
          <a:off x="3760448" y="343654"/>
          <a:ext cx="1585102" cy="135229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GB" sz="1100" kern="1200"/>
            <a:t>If character is a </a:t>
          </a:r>
          <a:r>
            <a:rPr lang="en-GB" sz="1100" b="1" kern="1200"/>
            <a:t>X</a:t>
          </a:r>
          <a:r>
            <a:rPr lang="en-GB" sz="1100" kern="1200"/>
            <a:t> we replace it with </a:t>
          </a:r>
          <a:r>
            <a:rPr lang="en-GB" sz="1100" b="1" kern="1200"/>
            <a:t>F[X]X</a:t>
          </a:r>
          <a:endParaRPr lang="en-US" sz="1100" kern="1200"/>
        </a:p>
      </dsp:txBody>
      <dsp:txXfrm>
        <a:off x="3760448" y="343654"/>
        <a:ext cx="1585102" cy="1352290"/>
      </dsp:txXfrm>
    </dsp:sp>
    <dsp:sp modelId="{7B7076AA-E759-4D0E-BB3E-6B7C12BF791F}">
      <dsp:nvSpPr>
        <dsp:cNvPr id="0" name=""/>
        <dsp:cNvSpPr/>
      </dsp:nvSpPr>
      <dsp:spPr>
        <a:xfrm>
          <a:off x="5373750" y="898300"/>
          <a:ext cx="237765" cy="243000"/>
        </a:xfrm>
        <a:prstGeom prst="rightArrow">
          <a:avLst>
            <a:gd name="adj1" fmla="val 50000"/>
            <a:gd name="adj2" fmla="val 5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E9BC7-B88B-4E18-8885-8C13A9B0D0F8}">
      <dsp:nvSpPr>
        <dsp:cNvPr id="0" name=""/>
        <dsp:cNvSpPr/>
      </dsp:nvSpPr>
      <dsp:spPr>
        <a:xfrm>
          <a:off x="5639715" y="343654"/>
          <a:ext cx="1585102" cy="135229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GB" sz="1100" kern="1200"/>
            <a:t>Else it will be a </a:t>
          </a:r>
          <a:r>
            <a:rPr lang="en-GB" sz="1100" b="1" kern="1200"/>
            <a:t>F</a:t>
          </a:r>
          <a:r>
            <a:rPr lang="en-GB" sz="1100" kern="1200"/>
            <a:t> which gets replaced with </a:t>
          </a:r>
          <a:r>
            <a:rPr lang="en-GB" sz="1100" b="1" kern="1200"/>
            <a:t>FF</a:t>
          </a:r>
          <a:endParaRPr lang="en-US" sz="1100" kern="1200"/>
        </a:p>
      </dsp:txBody>
      <dsp:txXfrm>
        <a:off x="5639715" y="343654"/>
        <a:ext cx="1585102" cy="1352290"/>
      </dsp:txXfrm>
    </dsp:sp>
    <dsp:sp modelId="{10985399-5FE9-4813-B7AB-C04F831FE7DE}">
      <dsp:nvSpPr>
        <dsp:cNvPr id="0" name=""/>
        <dsp:cNvSpPr/>
      </dsp:nvSpPr>
      <dsp:spPr>
        <a:xfrm>
          <a:off x="7253017" y="898300"/>
          <a:ext cx="237765" cy="243000"/>
        </a:xfrm>
        <a:prstGeom prst="rightArrow">
          <a:avLst>
            <a:gd name="adj1" fmla="val 50000"/>
            <a:gd name="adj2" fmla="val 5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48BBFF-7DB0-4DFE-AF64-2FDD4A61485B}">
      <dsp:nvSpPr>
        <dsp:cNvPr id="0" name=""/>
        <dsp:cNvSpPr/>
      </dsp:nvSpPr>
      <dsp:spPr>
        <a:xfrm>
          <a:off x="7518982" y="343654"/>
          <a:ext cx="1585102" cy="135229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GB" sz="1100" kern="1200"/>
            <a:t>Depending how many times we do this depends on how big the string and tree will be, but for simplicity let’s do it 2 times.</a:t>
          </a:r>
          <a:endParaRPr lang="en-US" sz="1100" kern="1200"/>
        </a:p>
      </dsp:txBody>
      <dsp:txXfrm>
        <a:off x="7518982" y="343654"/>
        <a:ext cx="1585102" cy="135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72E21-B793-4C04-9DD8-F4534B691A3B}" type="datetimeFigureOut">
              <a:rPr lang="en-GB" smtClean="0"/>
              <a:t>20/08/2024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D67BC-B7E4-4E3D-A1D2-A7B15C2A981A}" type="slidenum">
              <a:rPr lang="en-GB" smtClean="0"/>
              <a:t>‹#›</a:t>
            </a:fld>
            <a:endParaRPr lang="en-GB"/>
          </a:p>
        </p:txBody>
      </p:sp>
    </p:spTree>
    <p:extLst>
      <p:ext uri="{BB962C8B-B14F-4D97-AF65-F5344CB8AC3E}">
        <p14:creationId xmlns:p14="http://schemas.microsoft.com/office/powerpoint/2010/main" val="2669878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5D67BC-B7E4-4E3D-A1D2-A7B15C2A981A}" type="slidenum">
              <a:rPr lang="en-GB" smtClean="0"/>
              <a:t>9</a:t>
            </a:fld>
            <a:endParaRPr lang="en-GB"/>
          </a:p>
        </p:txBody>
      </p:sp>
    </p:spTree>
    <p:extLst>
      <p:ext uri="{BB962C8B-B14F-4D97-AF65-F5344CB8AC3E}">
        <p14:creationId xmlns:p14="http://schemas.microsoft.com/office/powerpoint/2010/main" val="4056067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c3bcf655f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c3bcf655f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A=60 / </a:t>
            </a:r>
            <a:r>
              <a:rPr lang="en-GB" dirty="0" err="1"/>
              <a:t>ax</a:t>
            </a:r>
            <a:r>
              <a:rPr lang="en-GB" dirty="0"/>
              <a:t>=F++FF++FF++F / r=F=F+F </a:t>
            </a:r>
            <a:r>
              <a:rPr lang="en-GB" dirty="0" err="1"/>
              <a:t>i</a:t>
            </a:r>
            <a:r>
              <a:rPr lang="en-GB" dirty="0"/>
              <a:t>=3</a:t>
            </a:r>
            <a:endParaRPr dirty="0"/>
          </a:p>
        </p:txBody>
      </p:sp>
    </p:spTree>
    <p:extLst>
      <p:ext uri="{BB962C8B-B14F-4D97-AF65-F5344CB8AC3E}">
        <p14:creationId xmlns:p14="http://schemas.microsoft.com/office/powerpoint/2010/main" val="997268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838;g3606f1c2d_30:notes">
            <a:extLst>
              <a:ext uri="{FF2B5EF4-FFF2-40B4-BE49-F238E27FC236}">
                <a16:creationId xmlns:a16="http://schemas.microsoft.com/office/drawing/2014/main" id="{44A53ED0-4B53-4C09-830D-3BFD283BB468}"/>
              </a:ext>
            </a:extLst>
          </p:cNvPr>
          <p:cNvSpPr>
            <a:spLocks noGrp="1" noRot="1" noChangeAspect="1"/>
          </p:cNvSpPr>
          <p:nvPr>
            <p:ph type="sldImg"/>
          </p:nvPr>
        </p:nvSpPr>
        <p:spPr>
          <a:xfrm>
            <a:off x="381000" y="685800"/>
            <a:ext cx="6096000" cy="3429000"/>
          </a:xfrm>
        </p:spPr>
      </p:sp>
      <p:sp>
        <p:nvSpPr>
          <p:cNvPr id="3" name="Google Shape;3839;g3606f1c2d_30:notes">
            <a:extLst>
              <a:ext uri="{FF2B5EF4-FFF2-40B4-BE49-F238E27FC236}">
                <a16:creationId xmlns:a16="http://schemas.microsoft.com/office/drawing/2014/main" id="{8A314412-1795-4DAD-9BEA-BEFF03C5AA79}"/>
              </a:ext>
            </a:extLst>
          </p:cNvPr>
          <p:cNvSpPr txBox="1">
            <a:spLocks noGrp="1"/>
          </p:cNvSpPr>
          <p:nvPr>
            <p:ph type="body" sz="quarter" idx="1"/>
          </p:nvPr>
        </p:nvSpPr>
        <p:spPr>
          <a:xfrm>
            <a:off x="685800" y="4343400"/>
            <a:ext cx="5486400" cy="4114800"/>
          </a:xfrm>
        </p:spPr>
        <p:txBody>
          <a:bodyPr lIns="91421" tIns="91421" rIns="91421" bIns="91421"/>
          <a:lstStyle/>
          <a:p>
            <a:pPr marL="171450" indent="-171450">
              <a:buFontTx/>
              <a:buChar char="-"/>
            </a:pPr>
            <a:endParaRPr lang="en-GB" dirty="0"/>
          </a:p>
        </p:txBody>
      </p:sp>
    </p:spTree>
    <p:extLst>
      <p:ext uri="{BB962C8B-B14F-4D97-AF65-F5344CB8AC3E}">
        <p14:creationId xmlns:p14="http://schemas.microsoft.com/office/powerpoint/2010/main" val="398082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3838;g3606f1c2d_30:notes">
            <a:extLst>
              <a:ext uri="{FF2B5EF4-FFF2-40B4-BE49-F238E27FC236}">
                <a16:creationId xmlns:a16="http://schemas.microsoft.com/office/drawing/2014/main" id="{44A53ED0-4B53-4C09-830D-3BFD283BB468}"/>
              </a:ext>
            </a:extLst>
          </p:cNvPr>
          <p:cNvSpPr>
            <a:spLocks noGrp="1" noRot="1" noChangeAspect="1"/>
          </p:cNvSpPr>
          <p:nvPr>
            <p:ph type="sldImg"/>
          </p:nvPr>
        </p:nvSpPr>
        <p:spPr>
          <a:xfrm>
            <a:off x="381000" y="685800"/>
            <a:ext cx="6096000" cy="3429000"/>
          </a:xfrm>
        </p:spPr>
      </p:sp>
      <p:sp>
        <p:nvSpPr>
          <p:cNvPr id="3" name="Google Shape;3839;g3606f1c2d_30:notes">
            <a:extLst>
              <a:ext uri="{FF2B5EF4-FFF2-40B4-BE49-F238E27FC236}">
                <a16:creationId xmlns:a16="http://schemas.microsoft.com/office/drawing/2014/main" id="{8A314412-1795-4DAD-9BEA-BEFF03C5AA79}"/>
              </a:ext>
            </a:extLst>
          </p:cNvPr>
          <p:cNvSpPr txBox="1">
            <a:spLocks noGrp="1"/>
          </p:cNvSpPr>
          <p:nvPr>
            <p:ph type="body" sz="quarter" idx="1"/>
          </p:nvPr>
        </p:nvSpPr>
        <p:spPr>
          <a:xfrm>
            <a:off x="685800" y="4343400"/>
            <a:ext cx="5486400" cy="4114800"/>
          </a:xfrm>
        </p:spPr>
        <p:txBody>
          <a:bodyPr lIns="91421" tIns="91421" rIns="91421" bIns="91421"/>
          <a:lstStyle/>
          <a:p>
            <a:pPr marL="171450" indent="-171450">
              <a:buFontTx/>
              <a:buChar char="-"/>
            </a:pPr>
            <a:endParaRPr lang="en-GB" dirty="0"/>
          </a:p>
        </p:txBody>
      </p:sp>
    </p:spTree>
    <p:extLst>
      <p:ext uri="{BB962C8B-B14F-4D97-AF65-F5344CB8AC3E}">
        <p14:creationId xmlns:p14="http://schemas.microsoft.com/office/powerpoint/2010/main" val="321192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3bcf655f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3bcf655f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2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Demonstrate how line renderer works</a:t>
            </a:r>
          </a:p>
        </p:txBody>
      </p:sp>
      <p:sp>
        <p:nvSpPr>
          <p:cNvPr id="4" name="Slide Number Placeholder 3"/>
          <p:cNvSpPr>
            <a:spLocks noGrp="1"/>
          </p:cNvSpPr>
          <p:nvPr>
            <p:ph type="sldNum" sz="quarter" idx="5"/>
          </p:nvPr>
        </p:nvSpPr>
        <p:spPr/>
        <p:txBody>
          <a:bodyPr/>
          <a:lstStyle/>
          <a:p>
            <a:fld id="{0F5D67BC-B7E4-4E3D-A1D2-A7B15C2A981A}" type="slidenum">
              <a:rPr lang="en-GB" smtClean="0"/>
              <a:t>14</a:t>
            </a:fld>
            <a:endParaRPr lang="en-GB"/>
          </a:p>
        </p:txBody>
      </p:sp>
    </p:spTree>
    <p:extLst>
      <p:ext uri="{BB962C8B-B14F-4D97-AF65-F5344CB8AC3E}">
        <p14:creationId xmlns:p14="http://schemas.microsoft.com/office/powerpoint/2010/main" val="193808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50688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298604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8589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137935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679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3623868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3428960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722837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BC6F-45C8-FE50-CB2E-B5BEDEAC80E8}"/>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220009-A9CA-1F03-77D2-BB6AE795B17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E53C83-0275-8C69-D100-F938D7033DDC}"/>
              </a:ext>
            </a:extLst>
          </p:cNvPr>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a:extLst>
              <a:ext uri="{FF2B5EF4-FFF2-40B4-BE49-F238E27FC236}">
                <a16:creationId xmlns:a16="http://schemas.microsoft.com/office/drawing/2014/main" id="{411CBBAD-0B5D-DB04-0E6C-A943496EC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7D0BF1-DB29-66E1-245E-68EFB3FACD75}"/>
              </a:ext>
            </a:extLst>
          </p:cNvPr>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484341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
        <p:cNvGrpSpPr/>
        <p:nvPr/>
      </p:nvGrpSpPr>
      <p:grpSpPr>
        <a:xfrm>
          <a:off x="0" y="0"/>
          <a:ext cx="0" cy="0"/>
          <a:chOff x="0" y="0"/>
          <a:chExt cx="0" cy="0"/>
        </a:xfrm>
      </p:grpSpPr>
      <p:sp>
        <p:nvSpPr>
          <p:cNvPr id="2" name="Google Shape;1842;p6">
            <a:extLst>
              <a:ext uri="{FF2B5EF4-FFF2-40B4-BE49-F238E27FC236}">
                <a16:creationId xmlns:a16="http://schemas.microsoft.com/office/drawing/2014/main" id="{B8F85122-4E45-43E9-92D9-6D1E1FE7DFEF}"/>
              </a:ext>
            </a:extLst>
          </p:cNvPr>
          <p:cNvSpPr txBox="1">
            <a:spLocks noGrp="1"/>
          </p:cNvSpPr>
          <p:nvPr>
            <p:ph type="title"/>
          </p:nvPr>
        </p:nvSpPr>
        <p:spPr>
          <a:xfrm>
            <a:off x="957733" y="985832"/>
            <a:ext cx="9014804" cy="1143201"/>
          </a:xfrm>
        </p:spPr>
        <p:txBody>
          <a:bodyPr lIns="91421" tIns="91421" rIns="91421" bIns="91421" anchor="b"/>
          <a:lstStyle>
            <a:lvl1pPr>
              <a:defRPr lang="en-GB"/>
            </a:lvl1pPr>
          </a:lstStyle>
          <a:p>
            <a:pPr lvl="0"/>
            <a:endParaRPr lang="en-GB"/>
          </a:p>
        </p:txBody>
      </p:sp>
      <p:sp>
        <p:nvSpPr>
          <p:cNvPr id="3" name="Google Shape;1843;p6">
            <a:extLst>
              <a:ext uri="{FF2B5EF4-FFF2-40B4-BE49-F238E27FC236}">
                <a16:creationId xmlns:a16="http://schemas.microsoft.com/office/drawing/2014/main" id="{399A313D-895D-476E-87F8-A549822E489E}"/>
              </a:ext>
            </a:extLst>
          </p:cNvPr>
          <p:cNvSpPr txBox="1">
            <a:spLocks noGrp="1"/>
          </p:cNvSpPr>
          <p:nvPr>
            <p:ph type="body" idx="1"/>
          </p:nvPr>
        </p:nvSpPr>
        <p:spPr>
          <a:xfrm>
            <a:off x="957733" y="2350200"/>
            <a:ext cx="4323200" cy="4115997"/>
          </a:xfrm>
        </p:spPr>
        <p:txBody>
          <a:bodyPr lIns="91421" tIns="91421" rIns="91421" bIns="91421"/>
          <a:lstStyle>
            <a:lvl1pPr marL="609584" indent="-457190">
              <a:spcBef>
                <a:spcPts val="800"/>
              </a:spcBef>
              <a:buSzPts val="1800"/>
              <a:buChar char="▪"/>
              <a:defRPr lang="en-GB" sz="2400"/>
            </a:lvl1pPr>
          </a:lstStyle>
          <a:p>
            <a:pPr lvl="0"/>
            <a:endParaRPr lang="en-GB"/>
          </a:p>
        </p:txBody>
      </p:sp>
      <p:sp>
        <p:nvSpPr>
          <p:cNvPr id="4" name="Google Shape;1844;p6">
            <a:extLst>
              <a:ext uri="{FF2B5EF4-FFF2-40B4-BE49-F238E27FC236}">
                <a16:creationId xmlns:a16="http://schemas.microsoft.com/office/drawing/2014/main" id="{EE94E2D6-BC13-4B0B-AADC-7348C112B5E7}"/>
              </a:ext>
            </a:extLst>
          </p:cNvPr>
          <p:cNvSpPr txBox="1">
            <a:spLocks noGrp="1"/>
          </p:cNvSpPr>
          <p:nvPr>
            <p:ph type="body" idx="2"/>
          </p:nvPr>
        </p:nvSpPr>
        <p:spPr>
          <a:xfrm>
            <a:off x="5541428" y="2350200"/>
            <a:ext cx="4323200" cy="4115997"/>
          </a:xfrm>
        </p:spPr>
        <p:txBody>
          <a:bodyPr lIns="91421" tIns="91421" rIns="91421" bIns="91421"/>
          <a:lstStyle>
            <a:lvl1pPr marL="609584" indent="-457190">
              <a:spcBef>
                <a:spcPts val="800"/>
              </a:spcBef>
              <a:buSzPts val="1800"/>
              <a:buChar char="▪"/>
              <a:defRPr lang="en-GB" sz="2400"/>
            </a:lvl1pPr>
          </a:lstStyle>
          <a:p>
            <a:pPr lvl="0"/>
            <a:endParaRPr lang="en-GB"/>
          </a:p>
        </p:txBody>
      </p:sp>
      <p:sp>
        <p:nvSpPr>
          <p:cNvPr id="5" name="Google Shape;2119;p6">
            <a:extLst>
              <a:ext uri="{FF2B5EF4-FFF2-40B4-BE49-F238E27FC236}">
                <a16:creationId xmlns:a16="http://schemas.microsoft.com/office/drawing/2014/main" id="{84046DE8-033F-41A7-A499-96AD7CE86DAE}"/>
              </a:ext>
            </a:extLst>
          </p:cNvPr>
          <p:cNvSpPr txBox="1">
            <a:spLocks noGrp="1"/>
          </p:cNvSpPr>
          <p:nvPr>
            <p:ph type="sldNum" sz="quarter" idx="8"/>
          </p:nvPr>
        </p:nvSpPr>
        <p:spPr>
          <a:xfrm>
            <a:off x="122044" y="6293604"/>
            <a:ext cx="731602" cy="524801"/>
          </a:xfrm>
        </p:spPr>
        <p:txBody>
          <a:bodyPr lIns="91421" tIns="91421" rIns="91421" bIns="91421"/>
          <a:lstStyle>
            <a:lvl1pPr algn="l">
              <a:defRPr lang="en-US"/>
            </a:lvl1pPr>
          </a:lstStyle>
          <a:p>
            <a:pPr lvl="0"/>
            <a:fld id="{9979CD57-2D1A-4D3B-812E-F482FC0AA841}" type="slidenum">
              <a:t>‹#›</a:t>
            </a:fld>
            <a:endParaRPr lang="en-US"/>
          </a:p>
        </p:txBody>
      </p:sp>
    </p:spTree>
    <p:extLst>
      <p:ext uri="{BB962C8B-B14F-4D97-AF65-F5344CB8AC3E}">
        <p14:creationId xmlns:p14="http://schemas.microsoft.com/office/powerpoint/2010/main" val="25953588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7946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CABF01-23FD-419C-942B-F043207A2A7E}" type="datetimeFigureOut">
              <a:rPr lang="en-GB" smtClean="0"/>
              <a:t>20/08/2024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26653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CABF01-23FD-419C-942B-F043207A2A7E}" type="datetimeFigureOut">
              <a:rPr lang="en-GB" smtClean="0"/>
              <a:t>20/08/2024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33882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CABF01-23FD-419C-942B-F043207A2A7E}" type="datetimeFigureOut">
              <a:rPr lang="en-GB" smtClean="0"/>
              <a:t>20/08/2024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24205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CABF01-23FD-419C-942B-F043207A2A7E}" type="datetimeFigureOut">
              <a:rPr lang="en-GB" smtClean="0"/>
              <a:t>20/08/2024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327713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ABF01-23FD-419C-942B-F043207A2A7E}" type="datetimeFigureOut">
              <a:rPr lang="en-GB" smtClean="0"/>
              <a:t>20/08/2024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19966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CABF01-23FD-419C-942B-F043207A2A7E}" type="datetimeFigureOut">
              <a:rPr lang="en-GB" smtClean="0"/>
              <a:t>20/08/2024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283773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CABF01-23FD-419C-942B-F043207A2A7E}" type="datetimeFigureOut">
              <a:rPr lang="en-GB" smtClean="0"/>
              <a:t>20/08/2024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56329A-FF1E-458E-98DD-242D9D9DDD9F}" type="slidenum">
              <a:rPr lang="en-GB" smtClean="0"/>
              <a:t>‹#›</a:t>
            </a:fld>
            <a:endParaRPr lang="en-GB"/>
          </a:p>
        </p:txBody>
      </p:sp>
    </p:spTree>
    <p:extLst>
      <p:ext uri="{BB962C8B-B14F-4D97-AF65-F5344CB8AC3E}">
        <p14:creationId xmlns:p14="http://schemas.microsoft.com/office/powerpoint/2010/main" val="396416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CABF01-23FD-419C-942B-F043207A2A7E}" type="datetimeFigureOut">
              <a:rPr lang="en-GB" smtClean="0"/>
              <a:t>20/08/2024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56329A-FF1E-458E-98DD-242D9D9DDD9F}" type="slidenum">
              <a:rPr lang="en-GB" smtClean="0"/>
              <a:t>‹#›</a:t>
            </a:fld>
            <a:endParaRPr lang="en-GB"/>
          </a:p>
        </p:txBody>
      </p:sp>
    </p:spTree>
    <p:extLst>
      <p:ext uri="{BB962C8B-B14F-4D97-AF65-F5344CB8AC3E}">
        <p14:creationId xmlns:p14="http://schemas.microsoft.com/office/powerpoint/2010/main" val="349528734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diagramQuickStyle" Target="../diagrams/quickStyle2.xml"/><Relationship Id="rId5" Type="http://schemas.openxmlformats.org/officeDocument/2006/relationships/image" Target="../media/image17.png"/><Relationship Id="rId10" Type="http://schemas.openxmlformats.org/officeDocument/2006/relationships/diagramLayout" Target="../diagrams/layout2.xml"/><Relationship Id="rId4" Type="http://schemas.openxmlformats.org/officeDocument/2006/relationships/image" Target="../media/image16.png"/><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iratefsh.github.io/p5js-art/public/lsystems/"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A822-377F-2589-CE63-B0B5F146D4AA}"/>
              </a:ext>
            </a:extLst>
          </p:cNvPr>
          <p:cNvSpPr>
            <a:spLocks noGrp="1"/>
          </p:cNvSpPr>
          <p:nvPr>
            <p:ph type="ctrTitle"/>
          </p:nvPr>
        </p:nvSpPr>
        <p:spPr/>
        <p:txBody>
          <a:bodyPr>
            <a:normAutofit/>
          </a:bodyPr>
          <a:lstStyle/>
          <a:p>
            <a:pPr>
              <a:lnSpc>
                <a:spcPct val="90000"/>
              </a:lnSpc>
            </a:pPr>
            <a:r>
              <a:rPr lang="en-GB" dirty="0"/>
              <a:t>Introduction to</a:t>
            </a:r>
            <a:br>
              <a:rPr lang="en-GB" dirty="0"/>
            </a:br>
            <a:r>
              <a:rPr lang="en-GB" dirty="0"/>
              <a:t> L-systems</a:t>
            </a:r>
          </a:p>
        </p:txBody>
      </p:sp>
      <p:sp>
        <p:nvSpPr>
          <p:cNvPr id="3" name="Subtitle 2">
            <a:extLst>
              <a:ext uri="{FF2B5EF4-FFF2-40B4-BE49-F238E27FC236}">
                <a16:creationId xmlns:a16="http://schemas.microsoft.com/office/drawing/2014/main" id="{6BAEDD69-C211-FD07-C199-077DE45F3911}"/>
              </a:ext>
            </a:extLst>
          </p:cNvPr>
          <p:cNvSpPr>
            <a:spLocks noGrp="1"/>
          </p:cNvSpPr>
          <p:nvPr>
            <p:ph type="subTitle" idx="1"/>
          </p:nvPr>
        </p:nvSpPr>
        <p:spPr/>
        <p:txBody>
          <a:bodyPr>
            <a:normAutofit/>
          </a:bodyPr>
          <a:lstStyle/>
          <a:p>
            <a:r>
              <a:rPr lang="en-GB">
                <a:solidFill>
                  <a:schemeClr val="tx1"/>
                </a:solidFill>
              </a:rPr>
              <a:t>Understanding Procedural Generation</a:t>
            </a:r>
          </a:p>
        </p:txBody>
      </p:sp>
    </p:spTree>
    <p:extLst>
      <p:ext uri="{BB962C8B-B14F-4D97-AF65-F5344CB8AC3E}">
        <p14:creationId xmlns:p14="http://schemas.microsoft.com/office/powerpoint/2010/main" val="3354533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7"/>
          <p:cNvSpPr txBox="1">
            <a:spLocks noGrp="1"/>
          </p:cNvSpPr>
          <p:nvPr>
            <p:ph type="title"/>
          </p:nvPr>
        </p:nvSpPr>
        <p:spPr>
          <a:xfrm>
            <a:off x="1730001" y="525000"/>
            <a:ext cx="7426634" cy="765320"/>
          </a:xfrm>
          <a:prstGeom prst="rect">
            <a:avLst/>
          </a:prstGeom>
        </p:spPr>
        <p:txBody>
          <a:bodyPr spcFirstLastPara="1" vert="horz" wrap="square" lIns="121900" tIns="121900" rIns="121900" bIns="121900" rtlCol="0" anchor="t" anchorCtr="0">
            <a:normAutofit fontScale="90000"/>
          </a:bodyPr>
          <a:lstStyle/>
          <a:p>
            <a:pPr>
              <a:spcBef>
                <a:spcPts val="0"/>
              </a:spcBef>
            </a:pPr>
            <a:r>
              <a:rPr lang="en-GB" dirty="0">
                <a:solidFill>
                  <a:schemeClr val="accent2"/>
                </a:solidFill>
              </a:rPr>
              <a:t>L-system, Theory</a:t>
            </a:r>
            <a:endParaRPr dirty="0">
              <a:solidFill>
                <a:schemeClr val="accent2"/>
              </a:solidFill>
            </a:endParaRPr>
          </a:p>
        </p:txBody>
      </p:sp>
      <p:sp>
        <p:nvSpPr>
          <p:cNvPr id="263" name="Google Shape;263;p27"/>
          <p:cNvSpPr txBox="1"/>
          <p:nvPr/>
        </p:nvSpPr>
        <p:spPr>
          <a:xfrm>
            <a:off x="2170333" y="6308267"/>
            <a:ext cx="8067200" cy="393600"/>
          </a:xfrm>
          <a:prstGeom prst="rect">
            <a:avLst/>
          </a:prstGeom>
          <a:noFill/>
          <a:ln>
            <a:noFill/>
          </a:ln>
        </p:spPr>
        <p:txBody>
          <a:bodyPr spcFirstLastPara="1" wrap="square" lIns="121900" tIns="121900" rIns="121900" bIns="121900" anchor="t" anchorCtr="0">
            <a:noAutofit/>
          </a:bodyPr>
          <a:lstStyle/>
          <a:p>
            <a:r>
              <a:rPr lang="en-GB" sz="1733">
                <a:solidFill>
                  <a:schemeClr val="lt1"/>
                </a:solidFill>
                <a:latin typeface="Lato"/>
                <a:ea typeface="Lato"/>
                <a:cs typeface="Lato"/>
                <a:sym typeface="Lato"/>
              </a:rPr>
              <a:t>    </a:t>
            </a:r>
            <a:endParaRPr sz="1733">
              <a:solidFill>
                <a:schemeClr val="lt1"/>
              </a:solidFill>
              <a:latin typeface="Lato"/>
              <a:ea typeface="Lato"/>
              <a:cs typeface="Lato"/>
              <a:sym typeface="Lato"/>
            </a:endParaRPr>
          </a:p>
        </p:txBody>
      </p:sp>
      <p:graphicFrame>
        <p:nvGraphicFramePr>
          <p:cNvPr id="265" name="Google Shape;265;p27"/>
          <p:cNvGraphicFramePr/>
          <p:nvPr>
            <p:extLst>
              <p:ext uri="{D42A27DB-BD31-4B8C-83A1-F6EECF244321}">
                <p14:modId xmlns:p14="http://schemas.microsoft.com/office/powerpoint/2010/main" val="1923944559"/>
              </p:ext>
            </p:extLst>
          </p:nvPr>
        </p:nvGraphicFramePr>
        <p:xfrm>
          <a:off x="5090201" y="3435485"/>
          <a:ext cx="4066433" cy="1828680"/>
        </p:xfrm>
        <a:graphic>
          <a:graphicData uri="http://schemas.openxmlformats.org/drawingml/2006/table">
            <a:tbl>
              <a:tblPr/>
              <a:tblGrid>
                <a:gridCol w="1861433">
                  <a:extLst>
                    <a:ext uri="{9D8B030D-6E8A-4147-A177-3AD203B41FA5}">
                      <a16:colId xmlns:a16="http://schemas.microsoft.com/office/drawing/2014/main" val="20000"/>
                    </a:ext>
                  </a:extLst>
                </a:gridCol>
                <a:gridCol w="2205000">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GB" sz="2400"/>
                        <a:t>Iterations:</a:t>
                      </a:r>
                      <a:endParaRPr sz="2400"/>
                    </a:p>
                  </a:txBody>
                  <a:tcPr marL="121900" marR="121900" marT="121900" marB="121900"/>
                </a:tc>
                <a:tc>
                  <a:txBody>
                    <a:bodyPr/>
                    <a:lstStyle/>
                    <a:p>
                      <a:pPr marL="0" lvl="0" indent="0" algn="l" rtl="0">
                        <a:spcBef>
                          <a:spcPts val="0"/>
                        </a:spcBef>
                        <a:spcAft>
                          <a:spcPts val="0"/>
                        </a:spcAft>
                        <a:buNone/>
                      </a:pPr>
                      <a:r>
                        <a:rPr lang="en-GB" sz="2400"/>
                        <a:t>X</a:t>
                      </a:r>
                      <a:endParaRPr sz="240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GB" sz="2400"/>
                        <a:t>1</a:t>
                      </a:r>
                      <a:endParaRPr sz="2400"/>
                    </a:p>
                  </a:txBody>
                  <a:tcPr marL="121900" marR="121900" marT="121900" marB="121900"/>
                </a:tc>
                <a:tc>
                  <a:txBody>
                    <a:bodyPr/>
                    <a:lstStyle/>
                    <a:p>
                      <a:pPr marL="0" lvl="0" indent="0" algn="l" rtl="0">
                        <a:spcBef>
                          <a:spcPts val="0"/>
                        </a:spcBef>
                        <a:spcAft>
                          <a:spcPts val="0"/>
                        </a:spcAft>
                        <a:buNone/>
                      </a:pPr>
                      <a:r>
                        <a:rPr lang="en-GB" sz="1700" b="1">
                          <a:solidFill>
                            <a:schemeClr val="accent6"/>
                          </a:solidFill>
                          <a:sym typeface="Lato"/>
                        </a:rPr>
                        <a:t>F[X]X</a:t>
                      </a:r>
                      <a:endParaRPr sz="24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GB" sz="2400"/>
                        <a:t>2</a:t>
                      </a:r>
                      <a:endParaRPr sz="2400"/>
                    </a:p>
                  </a:txBody>
                  <a:tcPr marL="121900" marR="121900" marT="121900" marB="121900"/>
                </a:tc>
                <a:tc>
                  <a:txBody>
                    <a:bodyPr/>
                    <a:lstStyle/>
                    <a:p>
                      <a:pPr marL="0" lvl="0" indent="0" algn="l" rtl="0">
                        <a:spcBef>
                          <a:spcPts val="0"/>
                        </a:spcBef>
                        <a:spcAft>
                          <a:spcPts val="0"/>
                        </a:spcAft>
                        <a:buNone/>
                      </a:pPr>
                      <a:r>
                        <a:rPr lang="en-GB" sz="1700" b="1">
                          <a:solidFill>
                            <a:schemeClr val="accent6"/>
                          </a:solidFill>
                          <a:sym typeface="Lato"/>
                        </a:rPr>
                        <a:t>FF[F[X]X]F[X]X</a:t>
                      </a:r>
                      <a:endParaRPr sz="2400"/>
                    </a:p>
                  </a:txBody>
                  <a:tcPr marL="121900" marR="121900" marT="121900" marB="121900"/>
                </a:tc>
                <a:extLst>
                  <a:ext uri="{0D108BD9-81ED-4DB2-BD59-A6C34878D82A}">
                    <a16:rowId xmlns:a16="http://schemas.microsoft.com/office/drawing/2014/main" val="10002"/>
                  </a:ext>
                </a:extLst>
              </a:tr>
            </a:tbl>
          </a:graphicData>
        </a:graphic>
      </p:graphicFrame>
      <p:sp>
        <p:nvSpPr>
          <p:cNvPr id="266" name="Google Shape;266;p27"/>
          <p:cNvSpPr txBox="1"/>
          <p:nvPr/>
        </p:nvSpPr>
        <p:spPr>
          <a:xfrm>
            <a:off x="14333700" y="3929234"/>
            <a:ext cx="10303200" cy="512857"/>
          </a:xfrm>
          <a:prstGeom prst="rect">
            <a:avLst/>
          </a:prstGeom>
          <a:noFill/>
          <a:ln>
            <a:noFill/>
          </a:ln>
        </p:spPr>
        <p:txBody>
          <a:bodyPr spcFirstLastPara="1" wrap="square" lIns="121900" tIns="121900" rIns="121900" bIns="121900" anchor="t" anchorCtr="0">
            <a:spAutoFit/>
          </a:bodyPr>
          <a:lstStyle/>
          <a:p>
            <a:endParaRPr sz="1733">
              <a:solidFill>
                <a:schemeClr val="lt1"/>
              </a:solidFill>
              <a:latin typeface="Lato"/>
              <a:ea typeface="Lato"/>
              <a:cs typeface="Lato"/>
              <a:sym typeface="Lato"/>
            </a:endParaRPr>
          </a:p>
        </p:txBody>
      </p:sp>
      <p:sp>
        <p:nvSpPr>
          <p:cNvPr id="267" name="Google Shape;267;p27"/>
          <p:cNvSpPr txBox="1"/>
          <p:nvPr/>
        </p:nvSpPr>
        <p:spPr>
          <a:xfrm>
            <a:off x="1650933" y="5147384"/>
            <a:ext cx="9106000" cy="286400"/>
          </a:xfrm>
          <a:prstGeom prst="rect">
            <a:avLst/>
          </a:prstGeom>
          <a:noFill/>
          <a:ln>
            <a:noFill/>
          </a:ln>
        </p:spPr>
        <p:txBody>
          <a:bodyPr spcFirstLastPara="1" wrap="square" lIns="121900" tIns="121900" rIns="121900" bIns="121900" anchor="t" anchorCtr="0">
            <a:noAutofit/>
          </a:bodyPr>
          <a:lstStyle/>
          <a:p>
            <a:r>
              <a:rPr lang="en-GB" sz="1733" dirty="0">
                <a:solidFill>
                  <a:schemeClr val="lt1"/>
                </a:solidFill>
                <a:latin typeface="Lato"/>
                <a:ea typeface="Lato"/>
                <a:cs typeface="Lato"/>
                <a:sym typeface="Lato"/>
              </a:rPr>
              <a:t>Why not test your Math on </a:t>
            </a:r>
            <a:r>
              <a:rPr lang="en-GB" sz="1733" dirty="0">
                <a:solidFill>
                  <a:schemeClr val="accent2"/>
                </a:solidFill>
                <a:latin typeface="Lato"/>
                <a:ea typeface="Lato"/>
                <a:cs typeface="Lato"/>
                <a:sym typeface="Lato"/>
              </a:rPr>
              <a:t>https://piratefsh.github.io/p5js-art/public/lsystems/</a:t>
            </a:r>
            <a:endParaRPr sz="1733" dirty="0">
              <a:solidFill>
                <a:schemeClr val="accent2"/>
              </a:solidFill>
              <a:latin typeface="Lato"/>
              <a:ea typeface="Lato"/>
              <a:cs typeface="Lato"/>
              <a:sym typeface="Lato"/>
            </a:endParaRPr>
          </a:p>
        </p:txBody>
      </p:sp>
      <p:sp>
        <p:nvSpPr>
          <p:cNvPr id="268" name="Google Shape;268;p27"/>
          <p:cNvSpPr txBox="1"/>
          <p:nvPr/>
        </p:nvSpPr>
        <p:spPr>
          <a:xfrm>
            <a:off x="1730000" y="3601884"/>
            <a:ext cx="2468400" cy="1363200"/>
          </a:xfrm>
          <a:prstGeom prst="rect">
            <a:avLst/>
          </a:prstGeom>
          <a:noFill/>
          <a:ln w="952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r>
              <a:rPr lang="en-GB" sz="3200" dirty="0">
                <a:solidFill>
                  <a:schemeClr val="accent2"/>
                </a:solidFill>
                <a:latin typeface="Lato"/>
                <a:ea typeface="Lato"/>
                <a:cs typeface="Lato"/>
                <a:sym typeface="Lato"/>
              </a:rPr>
              <a:t>Rules:</a:t>
            </a:r>
            <a:endParaRPr sz="3200" dirty="0">
              <a:solidFill>
                <a:schemeClr val="accent2"/>
              </a:solidFill>
              <a:latin typeface="Lato"/>
              <a:ea typeface="Lato"/>
              <a:cs typeface="Lato"/>
              <a:sym typeface="Lato"/>
            </a:endParaRPr>
          </a:p>
          <a:p>
            <a:r>
              <a:rPr lang="en-GB" sz="3200" dirty="0">
                <a:solidFill>
                  <a:schemeClr val="accent2"/>
                </a:solidFill>
                <a:latin typeface="Lato"/>
                <a:ea typeface="Lato"/>
                <a:cs typeface="Lato"/>
                <a:sym typeface="Lato"/>
              </a:rPr>
              <a:t>X=F[-X][+X]</a:t>
            </a:r>
            <a:endParaRPr sz="3200" dirty="0">
              <a:solidFill>
                <a:schemeClr val="accent2"/>
              </a:solidFill>
              <a:latin typeface="Lato"/>
              <a:ea typeface="Lato"/>
              <a:cs typeface="Lato"/>
              <a:sym typeface="Lato"/>
            </a:endParaRPr>
          </a:p>
          <a:p>
            <a:r>
              <a:rPr lang="en-GB" sz="3200" dirty="0">
                <a:solidFill>
                  <a:schemeClr val="accent2"/>
                </a:solidFill>
                <a:latin typeface="Lato"/>
                <a:ea typeface="Lato"/>
                <a:cs typeface="Lato"/>
                <a:sym typeface="Lato"/>
              </a:rPr>
              <a:t>F=FF</a:t>
            </a:r>
            <a:endParaRPr sz="3200" dirty="0">
              <a:solidFill>
                <a:schemeClr val="accent2"/>
              </a:solidFill>
              <a:latin typeface="Lato"/>
              <a:ea typeface="Lato"/>
              <a:cs typeface="Lato"/>
              <a:sym typeface="Lato"/>
            </a:endParaRPr>
          </a:p>
          <a:p>
            <a:endParaRPr sz="1733" dirty="0">
              <a:solidFill>
                <a:schemeClr val="accent2"/>
              </a:solidFill>
              <a:latin typeface="Lato"/>
              <a:ea typeface="Lato"/>
              <a:cs typeface="Lato"/>
              <a:sym typeface="Lato"/>
            </a:endParaRPr>
          </a:p>
        </p:txBody>
      </p:sp>
      <p:pic>
        <p:nvPicPr>
          <p:cNvPr id="269" name="Google Shape;269;p27" descr="A white line on a black background&#10;&#10;Description automatically generated"/>
          <p:cNvPicPr preferRelativeResize="0"/>
          <p:nvPr/>
        </p:nvPicPr>
        <p:blipFill>
          <a:blip r:embed="rId3">
            <a:alphaModFix/>
          </a:blip>
          <a:stretch>
            <a:fillRect/>
          </a:stretch>
        </p:blipFill>
        <p:spPr>
          <a:xfrm>
            <a:off x="1730001" y="5748267"/>
            <a:ext cx="774700" cy="647700"/>
          </a:xfrm>
          <a:prstGeom prst="rect">
            <a:avLst/>
          </a:prstGeom>
          <a:noFill/>
          <a:ln>
            <a:noFill/>
          </a:ln>
        </p:spPr>
      </p:pic>
      <p:pic>
        <p:nvPicPr>
          <p:cNvPr id="270" name="Google Shape;270;p27" descr="A white letter y on a black background&#10;&#10;Description automatically generated"/>
          <p:cNvPicPr preferRelativeResize="0"/>
          <p:nvPr/>
        </p:nvPicPr>
        <p:blipFill>
          <a:blip r:embed="rId4">
            <a:alphaModFix/>
          </a:blip>
          <a:stretch>
            <a:fillRect/>
          </a:stretch>
        </p:blipFill>
        <p:spPr>
          <a:xfrm>
            <a:off x="2904200" y="5748267"/>
            <a:ext cx="701683" cy="647700"/>
          </a:xfrm>
          <a:prstGeom prst="rect">
            <a:avLst/>
          </a:prstGeom>
          <a:noFill/>
          <a:ln>
            <a:noFill/>
          </a:ln>
        </p:spPr>
      </p:pic>
      <p:pic>
        <p:nvPicPr>
          <p:cNvPr id="271" name="Google Shape;271;p27" descr="A white lines on a black background&#10;&#10;Description automatically generated"/>
          <p:cNvPicPr preferRelativeResize="0"/>
          <p:nvPr/>
        </p:nvPicPr>
        <p:blipFill>
          <a:blip r:embed="rId5">
            <a:alphaModFix/>
          </a:blip>
          <a:stretch>
            <a:fillRect/>
          </a:stretch>
        </p:blipFill>
        <p:spPr>
          <a:xfrm>
            <a:off x="4005367" y="5748267"/>
            <a:ext cx="701667" cy="686744"/>
          </a:xfrm>
          <a:prstGeom prst="rect">
            <a:avLst/>
          </a:prstGeom>
          <a:noFill/>
          <a:ln>
            <a:noFill/>
          </a:ln>
        </p:spPr>
      </p:pic>
      <p:pic>
        <p:nvPicPr>
          <p:cNvPr id="272" name="Google Shape;272;p27" descr="A white lines on a black background&#10;&#10;Description automatically generated"/>
          <p:cNvPicPr preferRelativeResize="0"/>
          <p:nvPr/>
        </p:nvPicPr>
        <p:blipFill>
          <a:blip r:embed="rId6">
            <a:alphaModFix/>
          </a:blip>
          <a:stretch>
            <a:fillRect/>
          </a:stretch>
        </p:blipFill>
        <p:spPr>
          <a:xfrm>
            <a:off x="5106533" y="5748268"/>
            <a:ext cx="701667" cy="677641"/>
          </a:xfrm>
          <a:prstGeom prst="rect">
            <a:avLst/>
          </a:prstGeom>
          <a:noFill/>
          <a:ln>
            <a:noFill/>
          </a:ln>
        </p:spPr>
      </p:pic>
      <p:pic>
        <p:nvPicPr>
          <p:cNvPr id="273" name="Google Shape;273;p27" descr="A white line drawing of a tree&#10;&#10;Description automatically generated"/>
          <p:cNvPicPr preferRelativeResize="0"/>
          <p:nvPr/>
        </p:nvPicPr>
        <p:blipFill>
          <a:blip r:embed="rId7">
            <a:alphaModFix/>
          </a:blip>
          <a:stretch>
            <a:fillRect/>
          </a:stretch>
        </p:blipFill>
        <p:spPr>
          <a:xfrm>
            <a:off x="6096000" y="5748267"/>
            <a:ext cx="701667" cy="659640"/>
          </a:xfrm>
          <a:prstGeom prst="rect">
            <a:avLst/>
          </a:prstGeom>
          <a:noFill/>
          <a:ln>
            <a:noFill/>
          </a:ln>
        </p:spPr>
      </p:pic>
      <p:pic>
        <p:nvPicPr>
          <p:cNvPr id="274" name="Google Shape;274;p27" descr="A black background with white lines and dots&#10;&#10;Description automatically generated"/>
          <p:cNvPicPr preferRelativeResize="0"/>
          <p:nvPr/>
        </p:nvPicPr>
        <p:blipFill>
          <a:blip r:embed="rId8">
            <a:alphaModFix/>
          </a:blip>
          <a:stretch>
            <a:fillRect/>
          </a:stretch>
        </p:blipFill>
        <p:spPr>
          <a:xfrm>
            <a:off x="9581794" y="5109966"/>
            <a:ext cx="2350277" cy="1464067"/>
          </a:xfrm>
          <a:prstGeom prst="rect">
            <a:avLst/>
          </a:prstGeom>
          <a:noFill/>
          <a:ln>
            <a:noFill/>
          </a:ln>
        </p:spPr>
      </p:pic>
      <p:sp>
        <p:nvSpPr>
          <p:cNvPr id="275" name="Google Shape;275;p27"/>
          <p:cNvSpPr txBox="1"/>
          <p:nvPr/>
        </p:nvSpPr>
        <p:spPr>
          <a:xfrm>
            <a:off x="7073900" y="5842000"/>
            <a:ext cx="2082800" cy="513200"/>
          </a:xfrm>
          <a:prstGeom prst="rect">
            <a:avLst/>
          </a:prstGeom>
          <a:noFill/>
          <a:ln>
            <a:noFill/>
          </a:ln>
        </p:spPr>
        <p:txBody>
          <a:bodyPr spcFirstLastPara="1" wrap="square" lIns="121900" tIns="121900" rIns="121900" bIns="121900" anchor="t" anchorCtr="0">
            <a:noAutofit/>
          </a:bodyPr>
          <a:lstStyle/>
          <a:p>
            <a:r>
              <a:rPr lang="en-GB" sz="1733">
                <a:solidFill>
                  <a:schemeClr val="lt1"/>
                </a:solidFill>
                <a:latin typeface="Lato"/>
                <a:ea typeface="Lato"/>
                <a:cs typeface="Lato"/>
                <a:sym typeface="Lato"/>
              </a:rPr>
              <a:t>. . . . . . . . . . 10 =&gt;</a:t>
            </a:r>
            <a:endParaRPr sz="1733">
              <a:solidFill>
                <a:schemeClr val="lt1"/>
              </a:solidFill>
              <a:latin typeface="Lato"/>
              <a:ea typeface="Lato"/>
              <a:cs typeface="Lato"/>
              <a:sym typeface="Lato"/>
            </a:endParaRPr>
          </a:p>
        </p:txBody>
      </p:sp>
      <p:graphicFrame>
        <p:nvGraphicFramePr>
          <p:cNvPr id="277" name="Google Shape;264;p27">
            <a:extLst>
              <a:ext uri="{FF2B5EF4-FFF2-40B4-BE49-F238E27FC236}">
                <a16:creationId xmlns:a16="http://schemas.microsoft.com/office/drawing/2014/main" id="{83388848-6B88-D080-D243-DAC65674277D}"/>
              </a:ext>
            </a:extLst>
          </p:cNvPr>
          <p:cNvGraphicFramePr/>
          <p:nvPr/>
        </p:nvGraphicFramePr>
        <p:xfrm>
          <a:off x="1730000" y="1210367"/>
          <a:ext cx="9106000" cy="20396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86006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843;p14" descr="Also known as the Von Neumann Machine.">
            <a:extLst>
              <a:ext uri="{FF2B5EF4-FFF2-40B4-BE49-F238E27FC236}">
                <a16:creationId xmlns:a16="http://schemas.microsoft.com/office/drawing/2014/main" id="{88F90570-18A1-48CC-B375-E17175A29C25}"/>
              </a:ext>
            </a:extLst>
          </p:cNvPr>
          <p:cNvSpPr txBox="1"/>
          <p:nvPr/>
        </p:nvSpPr>
        <p:spPr>
          <a:xfrm>
            <a:off x="8678099" y="4957451"/>
            <a:ext cx="2438762" cy="1066508"/>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b="1" dirty="0">
                <a:solidFill>
                  <a:srgbClr val="00B050"/>
                </a:solidFill>
                <a:latin typeface="Titillium Web Light"/>
                <a:ea typeface="Titillium Web"/>
                <a:cs typeface="Titillium Web"/>
              </a:rPr>
              <a:t>A				</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37" name="Google Shape;3843;p14" descr="Also known as the Von Neumann Machine.">
            <a:extLst>
              <a:ext uri="{FF2B5EF4-FFF2-40B4-BE49-F238E27FC236}">
                <a16:creationId xmlns:a16="http://schemas.microsoft.com/office/drawing/2014/main" id="{4E8D75D9-825F-4C32-B520-3669F727A5F0}"/>
              </a:ext>
            </a:extLst>
          </p:cNvPr>
          <p:cNvSpPr txBox="1"/>
          <p:nvPr/>
        </p:nvSpPr>
        <p:spPr>
          <a:xfrm>
            <a:off x="8209802" y="5655622"/>
            <a:ext cx="3375356" cy="1066508"/>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b="1" dirty="0">
                <a:solidFill>
                  <a:srgbClr val="00B050"/>
                </a:solidFill>
                <a:latin typeface="Titillium Web Light"/>
                <a:ea typeface="Titillium Web"/>
                <a:cs typeface="Titillium Web"/>
              </a:rPr>
              <a:t>A	B					</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59" name="Google Shape;3843;p14" descr="Also known as the Von Neumann Machine.">
            <a:extLst>
              <a:ext uri="{FF2B5EF4-FFF2-40B4-BE49-F238E27FC236}">
                <a16:creationId xmlns:a16="http://schemas.microsoft.com/office/drawing/2014/main" id="{EDB2C00D-9120-4AE2-8E0A-1D13A1D5AB0E}"/>
              </a:ext>
            </a:extLst>
          </p:cNvPr>
          <p:cNvSpPr txBox="1"/>
          <p:nvPr/>
        </p:nvSpPr>
        <p:spPr>
          <a:xfrm>
            <a:off x="956790" y="6376959"/>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Final string (with 6 iterations) = </a:t>
            </a:r>
            <a:r>
              <a:rPr lang="en-US" sz="1867" dirty="0">
                <a:solidFill>
                  <a:srgbClr val="00B050"/>
                </a:solidFill>
                <a:latin typeface="Titillium Web Light"/>
                <a:ea typeface="Titillium Web"/>
                <a:cs typeface="Titillium Web"/>
              </a:rPr>
              <a:t>ABAABABAABAAB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58" name="Google Shape;3843;p14" descr="Also known as the Von Neumann Machine.">
            <a:extLst>
              <a:ext uri="{FF2B5EF4-FFF2-40B4-BE49-F238E27FC236}">
                <a16:creationId xmlns:a16="http://schemas.microsoft.com/office/drawing/2014/main" id="{59C479D1-1658-4EC4-B4B1-A49617FA47C8}"/>
              </a:ext>
            </a:extLst>
          </p:cNvPr>
          <p:cNvSpPr txBox="1"/>
          <p:nvPr/>
        </p:nvSpPr>
        <p:spPr>
          <a:xfrm>
            <a:off x="956790" y="5976084"/>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Final string (iteration 4) = </a:t>
            </a:r>
            <a:r>
              <a:rPr lang="en-US" sz="1867" dirty="0">
                <a:solidFill>
                  <a:srgbClr val="00B050"/>
                </a:solidFill>
                <a:latin typeface="Titillium Web Light"/>
                <a:ea typeface="Titillium Web"/>
                <a:cs typeface="Titillium Web"/>
              </a:rPr>
              <a:t>ABAAB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41" name="Google Shape;3843;p14" descr="Also known as the Von Neumann Machine.">
            <a:extLst>
              <a:ext uri="{FF2B5EF4-FFF2-40B4-BE49-F238E27FC236}">
                <a16:creationId xmlns:a16="http://schemas.microsoft.com/office/drawing/2014/main" id="{75D128B7-1337-4041-82DB-4261ACF06EAA}"/>
              </a:ext>
            </a:extLst>
          </p:cNvPr>
          <p:cNvSpPr txBox="1"/>
          <p:nvPr/>
        </p:nvSpPr>
        <p:spPr>
          <a:xfrm>
            <a:off x="7315201" y="6258238"/>
            <a:ext cx="4607085" cy="1066508"/>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b="1" dirty="0">
                <a:solidFill>
                  <a:srgbClr val="00B050"/>
                </a:solidFill>
                <a:latin typeface="Titillium Web Light"/>
                <a:ea typeface="Titillium Web"/>
                <a:cs typeface="Titillium Web"/>
              </a:rPr>
              <a:t>						</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25" name="TextBox 24">
            <a:extLst>
              <a:ext uri="{FF2B5EF4-FFF2-40B4-BE49-F238E27FC236}">
                <a16:creationId xmlns:a16="http://schemas.microsoft.com/office/drawing/2014/main" id="{0A953A89-32FF-F085-7992-663F50D35F7F}"/>
              </a:ext>
            </a:extLst>
          </p:cNvPr>
          <p:cNvSpPr txBox="1"/>
          <p:nvPr/>
        </p:nvSpPr>
        <p:spPr>
          <a:xfrm>
            <a:off x="9182886" y="6341138"/>
            <a:ext cx="9959418" cy="369332"/>
          </a:xfrm>
          <a:prstGeom prst="rect">
            <a:avLst/>
          </a:prstGeom>
          <a:noFill/>
        </p:spPr>
        <p:txBody>
          <a:bodyPr wrap="square">
            <a:spAutoFit/>
          </a:bodyPr>
          <a:lstStyle/>
          <a:p>
            <a:r>
              <a:rPr lang="en-US" sz="1800" b="1" dirty="0">
                <a:solidFill>
                  <a:schemeClr val="bg1"/>
                </a:solidFill>
                <a:latin typeface="Titillium Web Light"/>
                <a:ea typeface="Titillium Web"/>
                <a:cs typeface="Titillium Web"/>
              </a:rPr>
              <a:t>A</a:t>
            </a:r>
            <a:endParaRPr lang="en-GB" dirty="0">
              <a:solidFill>
                <a:schemeClr val="bg1"/>
              </a:solidFill>
            </a:endParaRPr>
          </a:p>
        </p:txBody>
      </p:sp>
      <p:sp>
        <p:nvSpPr>
          <p:cNvPr id="28" name="TextBox 27">
            <a:extLst>
              <a:ext uri="{FF2B5EF4-FFF2-40B4-BE49-F238E27FC236}">
                <a16:creationId xmlns:a16="http://schemas.microsoft.com/office/drawing/2014/main" id="{989C08C3-93B4-C7FC-ACAD-D8DFB1A32992}"/>
              </a:ext>
            </a:extLst>
          </p:cNvPr>
          <p:cNvSpPr txBox="1"/>
          <p:nvPr/>
        </p:nvSpPr>
        <p:spPr>
          <a:xfrm>
            <a:off x="7764961" y="6362120"/>
            <a:ext cx="1161994" cy="369332"/>
          </a:xfrm>
          <a:prstGeom prst="rect">
            <a:avLst/>
          </a:prstGeom>
          <a:noFill/>
        </p:spPr>
        <p:txBody>
          <a:bodyPr wrap="square">
            <a:spAutoFit/>
          </a:bodyPr>
          <a:lstStyle/>
          <a:p>
            <a:r>
              <a:rPr lang="en-US" sz="1800" b="1" dirty="0">
                <a:solidFill>
                  <a:srgbClr val="00B050"/>
                </a:solidFill>
                <a:latin typeface="Titillium Web Light"/>
                <a:ea typeface="Titillium Web"/>
                <a:cs typeface="Titillium Web"/>
              </a:rPr>
              <a:t>A             B</a:t>
            </a:r>
            <a:endParaRPr lang="en-GB" dirty="0"/>
          </a:p>
        </p:txBody>
      </p:sp>
      <p:sp>
        <p:nvSpPr>
          <p:cNvPr id="30" name="Google Shape;3843;p14" descr="Also known as the Von Neumann Machine.">
            <a:extLst>
              <a:ext uri="{FF2B5EF4-FFF2-40B4-BE49-F238E27FC236}">
                <a16:creationId xmlns:a16="http://schemas.microsoft.com/office/drawing/2014/main" id="{6412464F-E009-4B7B-9740-C26FAFE1AB08}"/>
              </a:ext>
            </a:extLst>
          </p:cNvPr>
          <p:cNvSpPr txBox="1"/>
          <p:nvPr/>
        </p:nvSpPr>
        <p:spPr>
          <a:xfrm>
            <a:off x="850361" y="4602757"/>
            <a:ext cx="9558634" cy="644103"/>
          </a:xfrm>
          <a:prstGeom prst="rect">
            <a:avLst/>
          </a:prstGeom>
          <a:noFill/>
          <a:ln cap="flat">
            <a:noFill/>
          </a:ln>
        </p:spPr>
        <p:txBody>
          <a:bodyPr vert="horz" wrap="square" lIns="121898" tIns="121898" rIns="121898" bIns="121898" anchor="t" anchorCtr="0" compatLnSpc="1">
            <a:noAutofit/>
          </a:bodyPr>
          <a:lstStyle/>
          <a:p>
            <a:pPr marL="457200" marR="0" lvl="0" indent="-457200" algn="l" defTabSz="914400" rtl="0" fontAlgn="auto" hangingPunct="1">
              <a:lnSpc>
                <a:spcPct val="100000"/>
              </a:lnSpc>
              <a:spcBef>
                <a:spcPts val="800"/>
              </a:spcBef>
              <a:spcAft>
                <a:spcPts val="0"/>
              </a:spcAft>
              <a:buClr>
                <a:srgbClr val="000000"/>
              </a:buClr>
              <a:buSzPts val="1100"/>
              <a:buFont typeface="+mj-lt"/>
              <a:buAutoNum type="arabicPeriod" startAt="2"/>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axiom = A</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34" name="Google Shape;3843;p14" descr="Also known as the Von Neumann Machine.">
            <a:extLst>
              <a:ext uri="{FF2B5EF4-FFF2-40B4-BE49-F238E27FC236}">
                <a16:creationId xmlns:a16="http://schemas.microsoft.com/office/drawing/2014/main" id="{AA467FB1-43F4-4907-B527-3B18396646FB}"/>
              </a:ext>
            </a:extLst>
          </p:cNvPr>
          <p:cNvSpPr txBox="1"/>
          <p:nvPr/>
        </p:nvSpPr>
        <p:spPr>
          <a:xfrm>
            <a:off x="4723328" y="4566779"/>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2 = </a:t>
            </a:r>
            <a:r>
              <a:rPr lang="en-US" sz="1867" dirty="0">
                <a:solidFill>
                  <a:srgbClr val="00B050"/>
                </a:solidFill>
                <a:latin typeface="Titillium Web Light"/>
                <a:ea typeface="Titillium Web"/>
                <a:cs typeface="Titillium Web"/>
              </a:rPr>
              <a:t>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31" name="Google Shape;3843;p14" descr="Also known as the Von Neumann Machine.">
            <a:extLst>
              <a:ext uri="{FF2B5EF4-FFF2-40B4-BE49-F238E27FC236}">
                <a16:creationId xmlns:a16="http://schemas.microsoft.com/office/drawing/2014/main" id="{2643C1F7-CB61-47B6-BAAC-B5CE14345ED9}"/>
              </a:ext>
            </a:extLst>
          </p:cNvPr>
          <p:cNvSpPr txBox="1"/>
          <p:nvPr/>
        </p:nvSpPr>
        <p:spPr>
          <a:xfrm>
            <a:off x="850361" y="4917340"/>
            <a:ext cx="9558634" cy="644103"/>
          </a:xfrm>
          <a:prstGeom prst="rect">
            <a:avLst/>
          </a:prstGeom>
          <a:noFill/>
          <a:ln cap="flat">
            <a:noFill/>
          </a:ln>
        </p:spPr>
        <p:txBody>
          <a:bodyPr vert="horz" wrap="square" lIns="121898" tIns="121898" rIns="121898" bIns="121898" anchor="t" anchorCtr="0" compatLnSpc="1">
            <a:noAutofit/>
          </a:bodyPr>
          <a:lstStyle/>
          <a:p>
            <a:pPr marL="457200" marR="0" lvl="0" indent="-457200" algn="l" defTabSz="914400" rtl="0" fontAlgn="auto" hangingPunct="1">
              <a:lnSpc>
                <a:spcPct val="100000"/>
              </a:lnSpc>
              <a:spcBef>
                <a:spcPts val="800"/>
              </a:spcBef>
              <a:spcAft>
                <a:spcPts val="0"/>
              </a:spcAft>
              <a:buClr>
                <a:srgbClr val="000000"/>
              </a:buClr>
              <a:buSzPts val="1100"/>
              <a:buFont typeface="+mj-lt"/>
              <a:buAutoNum type="arabicPeriod" startAt="3"/>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rules = (A → AB), (B → A)</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39" name="Google Shape;3843;p14" descr="Also known as the Von Neumann Machine.">
            <a:extLst>
              <a:ext uri="{FF2B5EF4-FFF2-40B4-BE49-F238E27FC236}">
                <a16:creationId xmlns:a16="http://schemas.microsoft.com/office/drawing/2014/main" id="{DD704AF2-1E07-8C73-C7ED-F2737F97062E}"/>
              </a:ext>
            </a:extLst>
          </p:cNvPr>
          <p:cNvSpPr txBox="1"/>
          <p:nvPr/>
        </p:nvSpPr>
        <p:spPr>
          <a:xfrm>
            <a:off x="4723328" y="4831772"/>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3 = </a:t>
            </a:r>
            <a:r>
              <a:rPr lang="en-US" sz="1867" dirty="0">
                <a:solidFill>
                  <a:srgbClr val="00B050"/>
                </a:solidFill>
                <a:latin typeface="Titillium Web Light"/>
                <a:ea typeface="Titillium Web"/>
                <a:cs typeface="Titillium Web"/>
              </a:rPr>
              <a:t>ABA</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29" name="Google Shape;3843;p14" descr="Also known as the Von Neumann Machine.">
            <a:extLst>
              <a:ext uri="{FF2B5EF4-FFF2-40B4-BE49-F238E27FC236}">
                <a16:creationId xmlns:a16="http://schemas.microsoft.com/office/drawing/2014/main" id="{AA7D1C42-47C1-4A69-BCAD-5CF0505FDD5E}"/>
              </a:ext>
            </a:extLst>
          </p:cNvPr>
          <p:cNvSpPr txBox="1"/>
          <p:nvPr/>
        </p:nvSpPr>
        <p:spPr>
          <a:xfrm>
            <a:off x="850361" y="4284838"/>
            <a:ext cx="9558634" cy="644103"/>
          </a:xfrm>
          <a:prstGeom prst="rect">
            <a:avLst/>
          </a:prstGeom>
          <a:noFill/>
          <a:ln cap="flat">
            <a:noFill/>
          </a:ln>
        </p:spPr>
        <p:txBody>
          <a:bodyPr vert="horz" wrap="square" lIns="121898" tIns="121898" rIns="121898" bIns="121898" anchor="t" anchorCtr="0" compatLnSpc="1">
            <a:noAutofit/>
          </a:bodyPr>
          <a:lstStyle/>
          <a:p>
            <a:pPr marL="457200" marR="0" lvl="0" indent="-457200" algn="l" defTabSz="914400" rtl="0" fontAlgn="auto" hangingPunct="1">
              <a:lnSpc>
                <a:spcPct val="100000"/>
              </a:lnSpc>
              <a:spcBef>
                <a:spcPts val="800"/>
              </a:spcBef>
              <a:spcAft>
                <a:spcPts val="0"/>
              </a:spcAft>
              <a:buClr>
                <a:srgbClr val="000000"/>
              </a:buClr>
              <a:buSzPts val="1100"/>
              <a:buFont typeface="+mj-lt"/>
              <a:buAutoNum type="arabicPeriod"/>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n</a:t>
            </a:r>
            <a:r>
              <a:rPr lang="en-US" sz="1867" b="0" i="0" u="none" strike="noStrike" kern="1200" cap="none" spc="0" baseline="0" dirty="0">
                <a:solidFill>
                  <a:srgbClr val="003B55"/>
                </a:solidFill>
                <a:uFillTx/>
                <a:latin typeface="Titillium Web Light"/>
                <a:ea typeface="Titillium Web"/>
                <a:cs typeface="Titillium Web"/>
              </a:rPr>
              <a:t> (iterations) = 4 </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33" name="Google Shape;3843;p14" descr="Also known as the Von Neumann Machine.">
            <a:extLst>
              <a:ext uri="{FF2B5EF4-FFF2-40B4-BE49-F238E27FC236}">
                <a16:creationId xmlns:a16="http://schemas.microsoft.com/office/drawing/2014/main" id="{352FD7F0-1AA0-42E8-83D0-4C31DABD08E9}"/>
              </a:ext>
            </a:extLst>
          </p:cNvPr>
          <p:cNvSpPr txBox="1"/>
          <p:nvPr/>
        </p:nvSpPr>
        <p:spPr>
          <a:xfrm>
            <a:off x="4723328" y="4284838"/>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1 = </a:t>
            </a:r>
            <a:r>
              <a:rPr lang="en-US" sz="1867" dirty="0">
                <a:solidFill>
                  <a:srgbClr val="00B050"/>
                </a:solidFill>
                <a:latin typeface="Titillium Web Light"/>
                <a:ea typeface="Titillium Web"/>
                <a:cs typeface="Titillium Web"/>
              </a:rPr>
              <a:t>A</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40" name="Google Shape;3843;p14" descr="Also known as the Von Neumann Machine.">
            <a:extLst>
              <a:ext uri="{FF2B5EF4-FFF2-40B4-BE49-F238E27FC236}">
                <a16:creationId xmlns:a16="http://schemas.microsoft.com/office/drawing/2014/main" id="{878E3584-E307-431E-A637-C053609670C6}"/>
              </a:ext>
            </a:extLst>
          </p:cNvPr>
          <p:cNvSpPr txBox="1"/>
          <p:nvPr/>
        </p:nvSpPr>
        <p:spPr>
          <a:xfrm>
            <a:off x="4723328" y="5136906"/>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4 = </a:t>
            </a:r>
            <a:r>
              <a:rPr lang="en-US" sz="1867" dirty="0">
                <a:solidFill>
                  <a:srgbClr val="00B050"/>
                </a:solidFill>
                <a:latin typeface="Titillium Web Light"/>
                <a:ea typeface="Titillium Web"/>
                <a:cs typeface="Titillium Web"/>
              </a:rPr>
              <a:t>ABAAB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36" name="Google Shape;3843;p14" descr="Also known as the Von Neumann Machine.">
            <a:extLst>
              <a:ext uri="{FF2B5EF4-FFF2-40B4-BE49-F238E27FC236}">
                <a16:creationId xmlns:a16="http://schemas.microsoft.com/office/drawing/2014/main" id="{AFC07EB9-9483-4098-A8CB-9FFAFE554585}"/>
              </a:ext>
            </a:extLst>
          </p:cNvPr>
          <p:cNvSpPr txBox="1"/>
          <p:nvPr/>
        </p:nvSpPr>
        <p:spPr>
          <a:xfrm>
            <a:off x="9565595" y="4971788"/>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867" b="1" dirty="0">
                <a:solidFill>
                  <a:srgbClr val="00B050"/>
                </a:solidFill>
                <a:latin typeface="Titillium Web Light"/>
                <a:ea typeface="Titillium Web"/>
                <a:cs typeface="Titillium Web"/>
              </a:rPr>
              <a:t>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27" name="Google Shape;3843;p14" descr="Also known as the Von Neumann Machine.">
            <a:extLst>
              <a:ext uri="{FF2B5EF4-FFF2-40B4-BE49-F238E27FC236}">
                <a16:creationId xmlns:a16="http://schemas.microsoft.com/office/drawing/2014/main" id="{874F542B-CDDB-4C76-BC99-5984823A6F9B}"/>
              </a:ext>
            </a:extLst>
          </p:cNvPr>
          <p:cNvSpPr txBox="1"/>
          <p:nvPr/>
        </p:nvSpPr>
        <p:spPr>
          <a:xfrm>
            <a:off x="672038" y="3854231"/>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b="1" kern="0" dirty="0">
                <a:solidFill>
                  <a:srgbClr val="003B55"/>
                </a:solidFill>
                <a:latin typeface="Titillium Web Light"/>
                <a:ea typeface="Titillium Web"/>
                <a:cs typeface="Titillium Web"/>
              </a:rPr>
              <a:t>Algorithm Data</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2" name="Google Shape;3841;p14">
            <a:extLst>
              <a:ext uri="{FF2B5EF4-FFF2-40B4-BE49-F238E27FC236}">
                <a16:creationId xmlns:a16="http://schemas.microsoft.com/office/drawing/2014/main" id="{7BE3F04F-82A2-4858-BA40-928D541991AF}"/>
              </a:ext>
            </a:extLst>
          </p:cNvPr>
          <p:cNvSpPr txBox="1">
            <a:spLocks noGrp="1"/>
          </p:cNvSpPr>
          <p:nvPr>
            <p:ph type="title"/>
          </p:nvPr>
        </p:nvSpPr>
        <p:spPr>
          <a:xfrm>
            <a:off x="487840" y="318384"/>
            <a:ext cx="9469975" cy="1143201"/>
          </a:xfrm>
        </p:spPr>
        <p:txBody>
          <a:bodyPr lIns="121898" tIns="121898" rIns="121898" bIns="121898">
            <a:noAutofit/>
          </a:bodyPr>
          <a:lstStyle/>
          <a:p>
            <a:pPr lvl="0"/>
            <a:r>
              <a:rPr lang="en-US" b="1" dirty="0"/>
              <a:t>L-Systems – An Algorithmic </a:t>
            </a:r>
            <a:r>
              <a:rPr lang="en-US" b="1" dirty="0" err="1"/>
              <a:t>Visualisation</a:t>
            </a:r>
            <a:endParaRPr lang="en-US" b="1" dirty="0"/>
          </a:p>
        </p:txBody>
      </p:sp>
      <p:sp>
        <p:nvSpPr>
          <p:cNvPr id="8" name="Google Shape;3843;p14" descr="Also known as the Von Neumann Machine.">
            <a:extLst>
              <a:ext uri="{FF2B5EF4-FFF2-40B4-BE49-F238E27FC236}">
                <a16:creationId xmlns:a16="http://schemas.microsoft.com/office/drawing/2014/main" id="{C332FCD5-7C50-017C-304F-25EF41E8C436}"/>
              </a:ext>
            </a:extLst>
          </p:cNvPr>
          <p:cNvSpPr txBox="1"/>
          <p:nvPr/>
        </p:nvSpPr>
        <p:spPr>
          <a:xfrm>
            <a:off x="672038" y="1509366"/>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600" b="0" i="0" u="none" strike="noStrike" kern="1200" cap="none" spc="0" baseline="0" dirty="0">
                <a:solidFill>
                  <a:srgbClr val="003B55"/>
                </a:solidFill>
                <a:uFillTx/>
                <a:latin typeface="Titillium Web Light"/>
                <a:ea typeface="Titillium Web"/>
                <a:cs typeface="Titillium Web"/>
              </a:rPr>
              <a:t>Take a custom alphabet </a:t>
            </a:r>
            <a:r>
              <a:rPr lang="en-US" sz="1600" dirty="0">
                <a:solidFill>
                  <a:srgbClr val="FF0000"/>
                </a:solidFill>
                <a:latin typeface="Titillium Web Light"/>
                <a:ea typeface="Titillium Web"/>
                <a:cs typeface="Titillium Web"/>
              </a:rPr>
              <a:t>[</a:t>
            </a:r>
            <a:r>
              <a:rPr lang="en-US" sz="1600" b="0" i="0" u="none" strike="noStrike" kern="1200" cap="none" spc="0" baseline="0" dirty="0">
                <a:solidFill>
                  <a:srgbClr val="FF0000"/>
                </a:solidFill>
                <a:uFillTx/>
                <a:latin typeface="Titillium Web Light"/>
                <a:ea typeface="Titillium Web"/>
                <a:cs typeface="Titillium Web"/>
              </a:rPr>
              <a:t>VARIABLES]</a:t>
            </a:r>
            <a:endParaRPr lang="en-GB" b="1" i="0" u="sng" strike="noStrike" kern="1200" cap="none" spc="0" baseline="0" dirty="0">
              <a:solidFill>
                <a:srgbClr val="FF0000"/>
              </a:solidFill>
              <a:uFillTx/>
              <a:latin typeface="Titillium Web Light"/>
              <a:ea typeface="Titillium Web"/>
              <a:cs typeface="Titillium Web"/>
            </a:endParaRPr>
          </a:p>
        </p:txBody>
      </p:sp>
      <p:sp>
        <p:nvSpPr>
          <p:cNvPr id="13" name="Google Shape;3843;p14" descr="Also known as the Von Neumann Machine.">
            <a:extLst>
              <a:ext uri="{FF2B5EF4-FFF2-40B4-BE49-F238E27FC236}">
                <a16:creationId xmlns:a16="http://schemas.microsoft.com/office/drawing/2014/main" id="{3BB2141F-1F97-4B1B-988F-CB2926D358F0}"/>
              </a:ext>
            </a:extLst>
          </p:cNvPr>
          <p:cNvSpPr txBox="1"/>
          <p:nvPr/>
        </p:nvSpPr>
        <p:spPr>
          <a:xfrm>
            <a:off x="4882011" y="1509366"/>
            <a:ext cx="681632"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600" b="1" dirty="0">
                <a:solidFill>
                  <a:srgbClr val="00B050"/>
                </a:solidFill>
                <a:latin typeface="Titillium Web Light"/>
                <a:ea typeface="Titillium Web"/>
                <a:cs typeface="Titillium Web"/>
              </a:rPr>
              <a:t>A B</a:t>
            </a:r>
            <a:endParaRPr lang="en-GB" b="1" i="0" u="sng" strike="noStrike" kern="1200" cap="none" spc="0" baseline="0" dirty="0">
              <a:solidFill>
                <a:srgbClr val="00B050"/>
              </a:solidFill>
              <a:uFillTx/>
              <a:latin typeface="Titillium Web Light"/>
              <a:ea typeface="Titillium Web"/>
              <a:cs typeface="Titillium Web"/>
            </a:endParaRPr>
          </a:p>
        </p:txBody>
      </p:sp>
      <p:sp>
        <p:nvSpPr>
          <p:cNvPr id="14" name="Google Shape;3843;p14" descr="Also known as the Von Neumann Machine.">
            <a:extLst>
              <a:ext uri="{FF2B5EF4-FFF2-40B4-BE49-F238E27FC236}">
                <a16:creationId xmlns:a16="http://schemas.microsoft.com/office/drawing/2014/main" id="{86E89298-5814-47CA-A9B6-132AC5280E00}"/>
              </a:ext>
            </a:extLst>
          </p:cNvPr>
          <p:cNvSpPr txBox="1"/>
          <p:nvPr/>
        </p:nvSpPr>
        <p:spPr>
          <a:xfrm>
            <a:off x="672038" y="1889510"/>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600" b="0" i="0" u="none" strike="noStrike" kern="1200" cap="none" spc="0" baseline="0" dirty="0">
                <a:solidFill>
                  <a:srgbClr val="003B55"/>
                </a:solidFill>
                <a:uFillTx/>
                <a:latin typeface="Titillium Web Light"/>
                <a:ea typeface="Titillium Web"/>
                <a:cs typeface="Titillium Web"/>
              </a:rPr>
              <a:t>Take a custom ruleset </a:t>
            </a:r>
            <a:r>
              <a:rPr lang="en-US" sz="1600" dirty="0">
                <a:solidFill>
                  <a:srgbClr val="FF0000"/>
                </a:solidFill>
                <a:latin typeface="Titillium Web Light"/>
                <a:ea typeface="Titillium Web"/>
                <a:cs typeface="Titillium Web"/>
              </a:rPr>
              <a:t>[RULES]</a:t>
            </a:r>
            <a:endParaRPr lang="en-GB" b="1" i="0" u="sng" strike="noStrike" kern="1200" cap="none" spc="0" baseline="0" dirty="0">
              <a:solidFill>
                <a:srgbClr val="80BFB7"/>
              </a:solidFill>
              <a:uFillTx/>
              <a:latin typeface="Titillium Web Light"/>
              <a:ea typeface="Titillium Web"/>
              <a:cs typeface="Titillium Web"/>
            </a:endParaRPr>
          </a:p>
        </p:txBody>
      </p:sp>
      <p:sp>
        <p:nvSpPr>
          <p:cNvPr id="15" name="Google Shape;3843;p14" descr="Also known as the Von Neumann Machine.">
            <a:extLst>
              <a:ext uri="{FF2B5EF4-FFF2-40B4-BE49-F238E27FC236}">
                <a16:creationId xmlns:a16="http://schemas.microsoft.com/office/drawing/2014/main" id="{7CBD8C0C-A08F-45AD-808D-08AF8B79792F}"/>
              </a:ext>
            </a:extLst>
          </p:cNvPr>
          <p:cNvSpPr txBox="1"/>
          <p:nvPr/>
        </p:nvSpPr>
        <p:spPr>
          <a:xfrm>
            <a:off x="4882011" y="1825060"/>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600" b="1" dirty="0">
                <a:latin typeface="Titillium Web Light"/>
                <a:ea typeface="Titillium Web"/>
                <a:cs typeface="Titillium Web"/>
              </a:rPr>
              <a:t>A </a:t>
            </a:r>
            <a:r>
              <a:rPr lang="en-US" sz="1600" dirty="0">
                <a:solidFill>
                  <a:srgbClr val="003B55"/>
                </a:solidFill>
                <a:latin typeface="Titillium Web Light"/>
                <a:ea typeface="Titillium Web"/>
                <a:cs typeface="Titillium Web"/>
              </a:rPr>
              <a:t>→</a:t>
            </a:r>
            <a:r>
              <a:rPr lang="en-US" sz="1600" b="1" dirty="0">
                <a:latin typeface="Titillium Web Light"/>
                <a:ea typeface="Titillium Web"/>
                <a:cs typeface="Titillium Web"/>
              </a:rPr>
              <a:t> AB</a:t>
            </a:r>
            <a:endParaRPr lang="en-GB" b="1" i="0" u="sng" strike="noStrike" kern="1200" cap="none" spc="0" baseline="0" dirty="0">
              <a:uFillTx/>
              <a:latin typeface="Titillium Web Light"/>
              <a:ea typeface="Titillium Web"/>
              <a:cs typeface="Titillium Web"/>
            </a:endParaRPr>
          </a:p>
        </p:txBody>
      </p:sp>
      <p:sp>
        <p:nvSpPr>
          <p:cNvPr id="17" name="Google Shape;3843;p14" descr="Also known as the Von Neumann Machine.">
            <a:extLst>
              <a:ext uri="{FF2B5EF4-FFF2-40B4-BE49-F238E27FC236}">
                <a16:creationId xmlns:a16="http://schemas.microsoft.com/office/drawing/2014/main" id="{E10FB32F-A076-48E4-9550-906D84C0F429}"/>
              </a:ext>
            </a:extLst>
          </p:cNvPr>
          <p:cNvSpPr txBox="1"/>
          <p:nvPr/>
        </p:nvSpPr>
        <p:spPr>
          <a:xfrm>
            <a:off x="4882011" y="2117096"/>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600" b="1" dirty="0">
                <a:latin typeface="Titillium Web Light"/>
                <a:ea typeface="Titillium Web"/>
                <a:cs typeface="Titillium Web"/>
              </a:rPr>
              <a:t>B </a:t>
            </a:r>
            <a:r>
              <a:rPr lang="en-US" sz="1600" dirty="0">
                <a:solidFill>
                  <a:srgbClr val="003B55"/>
                </a:solidFill>
                <a:latin typeface="Titillium Web Light"/>
                <a:ea typeface="Titillium Web"/>
                <a:cs typeface="Titillium Web"/>
              </a:rPr>
              <a:t>→</a:t>
            </a:r>
            <a:r>
              <a:rPr lang="en-US" sz="1600" b="1" dirty="0">
                <a:latin typeface="Titillium Web Light"/>
                <a:ea typeface="Titillium Web"/>
                <a:cs typeface="Titillium Web"/>
              </a:rPr>
              <a:t> A</a:t>
            </a:r>
            <a:endParaRPr lang="en-GB" b="1" i="0" u="sng" strike="noStrike" kern="1200" cap="none" spc="0" baseline="0" dirty="0">
              <a:uFillTx/>
              <a:latin typeface="Titillium Web Light"/>
              <a:ea typeface="Titillium Web"/>
              <a:cs typeface="Titillium Web"/>
            </a:endParaRPr>
          </a:p>
        </p:txBody>
      </p:sp>
      <p:sp>
        <p:nvSpPr>
          <p:cNvPr id="32" name="Google Shape;3843;p14" descr="Also known as the Von Neumann Machine.">
            <a:extLst>
              <a:ext uri="{FF2B5EF4-FFF2-40B4-BE49-F238E27FC236}">
                <a16:creationId xmlns:a16="http://schemas.microsoft.com/office/drawing/2014/main" id="{87CF5252-B51E-4524-9A13-DEF051CD29BA}"/>
              </a:ext>
            </a:extLst>
          </p:cNvPr>
          <p:cNvSpPr txBox="1"/>
          <p:nvPr/>
        </p:nvSpPr>
        <p:spPr>
          <a:xfrm>
            <a:off x="9050892" y="4291790"/>
            <a:ext cx="681632"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b="1" dirty="0">
                <a:solidFill>
                  <a:srgbClr val="00B050"/>
                </a:solidFill>
                <a:latin typeface="Titillium Web Light"/>
                <a:ea typeface="Titillium Web"/>
                <a:cs typeface="Titillium Web"/>
              </a:rPr>
              <a:t>A</a:t>
            </a:r>
            <a:endParaRPr lang="en-GB" sz="2400" b="1" i="0" u="sng" strike="noStrike" kern="1200" cap="none" spc="0" baseline="0" dirty="0">
              <a:solidFill>
                <a:srgbClr val="00B050"/>
              </a:solidFill>
              <a:uFillTx/>
              <a:latin typeface="Titillium Web Light"/>
              <a:ea typeface="Titillium Web"/>
              <a:cs typeface="Titillium Web"/>
            </a:endParaRPr>
          </a:p>
        </p:txBody>
      </p:sp>
      <p:cxnSp>
        <p:nvCxnSpPr>
          <p:cNvPr id="5" name="Straight Arrow Connector 4">
            <a:extLst>
              <a:ext uri="{FF2B5EF4-FFF2-40B4-BE49-F238E27FC236}">
                <a16:creationId xmlns:a16="http://schemas.microsoft.com/office/drawing/2014/main" id="{483D6049-8C7F-42C8-89D5-7A5507EEC399}"/>
              </a:ext>
            </a:extLst>
          </p:cNvPr>
          <p:cNvCxnSpPr/>
          <p:nvPr/>
        </p:nvCxnSpPr>
        <p:spPr>
          <a:xfrm flipH="1">
            <a:off x="8931564" y="4666053"/>
            <a:ext cx="332509" cy="40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C293839-E453-4380-A5CF-62F6A4E1E5FB}"/>
              </a:ext>
            </a:extLst>
          </p:cNvPr>
          <p:cNvCxnSpPr>
            <a:cxnSpLocks/>
          </p:cNvCxnSpPr>
          <p:nvPr/>
        </p:nvCxnSpPr>
        <p:spPr>
          <a:xfrm>
            <a:off x="9263764" y="4666053"/>
            <a:ext cx="426596" cy="42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7637AEA-E5CD-4AC5-A264-3F00EC01B190}"/>
              </a:ext>
            </a:extLst>
          </p:cNvPr>
          <p:cNvCxnSpPr/>
          <p:nvPr/>
        </p:nvCxnSpPr>
        <p:spPr>
          <a:xfrm flipH="1">
            <a:off x="8504968" y="5361116"/>
            <a:ext cx="332509" cy="40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49812AD-D0D0-4502-B93A-14AE8EBDA596}"/>
              </a:ext>
            </a:extLst>
          </p:cNvPr>
          <p:cNvCxnSpPr>
            <a:cxnSpLocks/>
          </p:cNvCxnSpPr>
          <p:nvPr/>
        </p:nvCxnSpPr>
        <p:spPr>
          <a:xfrm>
            <a:off x="8837168" y="5361116"/>
            <a:ext cx="426596" cy="42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2F17F0-AD83-43DA-89E4-CBED56B54097}"/>
              </a:ext>
            </a:extLst>
          </p:cNvPr>
          <p:cNvCxnSpPr>
            <a:cxnSpLocks/>
          </p:cNvCxnSpPr>
          <p:nvPr/>
        </p:nvCxnSpPr>
        <p:spPr>
          <a:xfrm>
            <a:off x="9814628" y="5330304"/>
            <a:ext cx="343737" cy="42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A4D520-9F47-4EC5-BE1A-4DDF35F2824A}"/>
              </a:ext>
            </a:extLst>
          </p:cNvPr>
          <p:cNvCxnSpPr>
            <a:cxnSpLocks/>
          </p:cNvCxnSpPr>
          <p:nvPr/>
        </p:nvCxnSpPr>
        <p:spPr>
          <a:xfrm flipH="1">
            <a:off x="8013485" y="6056191"/>
            <a:ext cx="362572" cy="31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CE70C5A-C241-492E-83EC-315F6A34B14D}"/>
              </a:ext>
            </a:extLst>
          </p:cNvPr>
          <p:cNvCxnSpPr>
            <a:cxnSpLocks/>
          </p:cNvCxnSpPr>
          <p:nvPr/>
        </p:nvCxnSpPr>
        <p:spPr>
          <a:xfrm>
            <a:off x="8375747" y="6056191"/>
            <a:ext cx="302352" cy="36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FD1679-5F67-495B-9957-33E39DDADFAA}"/>
              </a:ext>
            </a:extLst>
          </p:cNvPr>
          <p:cNvCxnSpPr>
            <a:cxnSpLocks/>
          </p:cNvCxnSpPr>
          <p:nvPr/>
        </p:nvCxnSpPr>
        <p:spPr>
          <a:xfrm>
            <a:off x="9329152" y="6046710"/>
            <a:ext cx="0" cy="29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4CD4CD-CAC7-4625-936F-F7EC9DAB50D0}"/>
              </a:ext>
            </a:extLst>
          </p:cNvPr>
          <p:cNvCxnSpPr>
            <a:cxnSpLocks/>
          </p:cNvCxnSpPr>
          <p:nvPr/>
        </p:nvCxnSpPr>
        <p:spPr>
          <a:xfrm>
            <a:off x="10333817" y="6021289"/>
            <a:ext cx="696133" cy="39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3628473-EF9C-40E5-9988-6EE96C446640}"/>
              </a:ext>
            </a:extLst>
          </p:cNvPr>
          <p:cNvCxnSpPr>
            <a:cxnSpLocks/>
          </p:cNvCxnSpPr>
          <p:nvPr/>
        </p:nvCxnSpPr>
        <p:spPr>
          <a:xfrm>
            <a:off x="10230672" y="6046710"/>
            <a:ext cx="0" cy="299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Google Shape;3843;p14" descr="Also known as the Von Neumann Machine.">
            <a:extLst>
              <a:ext uri="{FF2B5EF4-FFF2-40B4-BE49-F238E27FC236}">
                <a16:creationId xmlns:a16="http://schemas.microsoft.com/office/drawing/2014/main" id="{13C0C470-8FF7-5124-6B90-B67307AACB35}"/>
              </a:ext>
            </a:extLst>
          </p:cNvPr>
          <p:cNvSpPr txBox="1"/>
          <p:nvPr/>
        </p:nvSpPr>
        <p:spPr>
          <a:xfrm>
            <a:off x="672038" y="2476342"/>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600" b="0" i="0" u="none" strike="noStrike" kern="1200" cap="none" spc="0" baseline="0" dirty="0">
                <a:solidFill>
                  <a:srgbClr val="003B55"/>
                </a:solidFill>
                <a:uFillTx/>
                <a:latin typeface="Titillium Web Light"/>
                <a:ea typeface="Titillium Web"/>
                <a:cs typeface="Titillium Web"/>
              </a:rPr>
              <a:t>Take a starting string</a:t>
            </a:r>
            <a:r>
              <a:rPr lang="en-US" sz="1600" b="0" i="0" u="none" strike="noStrike" kern="1200" cap="none" spc="0" baseline="0" dirty="0">
                <a:solidFill>
                  <a:srgbClr val="2D5E73"/>
                </a:solidFill>
                <a:uFillTx/>
                <a:latin typeface="Titillium Web Light"/>
                <a:ea typeface="Titillium Web"/>
                <a:cs typeface="Titillium Web"/>
              </a:rPr>
              <a:t> </a:t>
            </a:r>
            <a:r>
              <a:rPr lang="en-US" sz="1600" dirty="0">
                <a:solidFill>
                  <a:srgbClr val="FF0000"/>
                </a:solidFill>
                <a:latin typeface="Titillium Web Light"/>
                <a:ea typeface="Titillium Web"/>
                <a:cs typeface="Titillium Web"/>
              </a:rPr>
              <a:t>[AXIOM]</a:t>
            </a:r>
            <a:endParaRPr lang="en-GB" b="1" i="0" u="sng" strike="noStrike" kern="1200" cap="none" spc="0" baseline="0" dirty="0">
              <a:solidFill>
                <a:srgbClr val="80BFB7"/>
              </a:solidFill>
              <a:uFillTx/>
              <a:latin typeface="Titillium Web Light"/>
              <a:ea typeface="Titillium Web"/>
              <a:cs typeface="Titillium Web"/>
            </a:endParaRPr>
          </a:p>
        </p:txBody>
      </p:sp>
      <p:sp>
        <p:nvSpPr>
          <p:cNvPr id="6" name="Google Shape;3843;p14" descr="Also known as the Von Neumann Machine.">
            <a:extLst>
              <a:ext uri="{FF2B5EF4-FFF2-40B4-BE49-F238E27FC236}">
                <a16:creationId xmlns:a16="http://schemas.microsoft.com/office/drawing/2014/main" id="{83E8000C-05C0-CC2A-4EFB-92FDF635177E}"/>
              </a:ext>
            </a:extLst>
          </p:cNvPr>
          <p:cNvSpPr txBox="1"/>
          <p:nvPr/>
        </p:nvSpPr>
        <p:spPr>
          <a:xfrm>
            <a:off x="4882011" y="2456640"/>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600" b="1" dirty="0">
                <a:solidFill>
                  <a:srgbClr val="00B050"/>
                </a:solidFill>
                <a:latin typeface="Titillium Web Light"/>
                <a:ea typeface="Titillium Web"/>
                <a:cs typeface="Titillium Web"/>
              </a:rPr>
              <a:t>A</a:t>
            </a:r>
            <a:endParaRPr lang="en-GB" b="1" i="0" u="sng" strike="noStrike" kern="1200" cap="none" spc="0" baseline="0" dirty="0">
              <a:solidFill>
                <a:srgbClr val="00B050"/>
              </a:solidFill>
              <a:uFillTx/>
              <a:latin typeface="Titillium Web Light"/>
              <a:ea typeface="Titillium Web"/>
              <a:cs typeface="Titillium Web"/>
            </a:endParaRPr>
          </a:p>
        </p:txBody>
      </p:sp>
      <p:sp>
        <p:nvSpPr>
          <p:cNvPr id="7" name="Google Shape;3843;p14" descr="Also known as the Von Neumann Machine.">
            <a:extLst>
              <a:ext uri="{FF2B5EF4-FFF2-40B4-BE49-F238E27FC236}">
                <a16:creationId xmlns:a16="http://schemas.microsoft.com/office/drawing/2014/main" id="{9F044E28-17AB-2CC7-B665-D334AE1B6A22}"/>
              </a:ext>
            </a:extLst>
          </p:cNvPr>
          <p:cNvSpPr txBox="1"/>
          <p:nvPr/>
        </p:nvSpPr>
        <p:spPr>
          <a:xfrm>
            <a:off x="672038" y="2912649"/>
            <a:ext cx="9558634"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600" b="0" i="0" u="none" strike="noStrike" kern="1200" cap="none" spc="0" baseline="0" dirty="0">
                <a:solidFill>
                  <a:srgbClr val="003B55"/>
                </a:solidFill>
                <a:uFillTx/>
                <a:latin typeface="Titillium Web Light"/>
                <a:ea typeface="Titillium Web"/>
                <a:cs typeface="Titillium Web"/>
              </a:rPr>
              <a:t>Sometimes you will have symbols that cannot be replaced by rules </a:t>
            </a:r>
            <a:r>
              <a:rPr lang="en-US" sz="1600" dirty="0">
                <a:solidFill>
                  <a:srgbClr val="FF0000"/>
                </a:solidFill>
                <a:latin typeface="Titillium Web Light"/>
                <a:ea typeface="Titillium Web"/>
                <a:cs typeface="Titillium Web"/>
              </a:rPr>
              <a:t>[CONSTANTS]</a:t>
            </a:r>
            <a:endParaRPr lang="en-GB" b="1" i="0" u="sng" strike="noStrike" kern="1200" cap="none" spc="0" baseline="0" dirty="0">
              <a:solidFill>
                <a:srgbClr val="80BFB7"/>
              </a:solidFill>
              <a:uFillTx/>
              <a:latin typeface="Titillium Web Light"/>
              <a:ea typeface="Titillium Web"/>
              <a:cs typeface="Titillium Web"/>
            </a:endParaRPr>
          </a:p>
        </p:txBody>
      </p:sp>
      <p:sp>
        <p:nvSpPr>
          <p:cNvPr id="9" name="Rectangle 8">
            <a:extLst>
              <a:ext uri="{FF2B5EF4-FFF2-40B4-BE49-F238E27FC236}">
                <a16:creationId xmlns:a16="http://schemas.microsoft.com/office/drawing/2014/main" id="{928F4222-74AE-A524-C21B-B5E581A19C9A}"/>
              </a:ext>
            </a:extLst>
          </p:cNvPr>
          <p:cNvSpPr/>
          <p:nvPr/>
        </p:nvSpPr>
        <p:spPr>
          <a:xfrm>
            <a:off x="4986780" y="1917791"/>
            <a:ext cx="160256" cy="563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67634AFA-3DC9-90AA-E20F-57DBFD71C0D7}"/>
              </a:ext>
            </a:extLst>
          </p:cNvPr>
          <p:cNvCxnSpPr/>
          <p:nvPr/>
        </p:nvCxnSpPr>
        <p:spPr>
          <a:xfrm>
            <a:off x="5147036" y="2197454"/>
            <a:ext cx="232842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Google Shape;3843;p14" descr="Also known as the Von Neumann Machine.">
            <a:extLst>
              <a:ext uri="{FF2B5EF4-FFF2-40B4-BE49-F238E27FC236}">
                <a16:creationId xmlns:a16="http://schemas.microsoft.com/office/drawing/2014/main" id="{36EF3ACE-78DF-2F53-1DCD-40CED1650DBE}"/>
              </a:ext>
            </a:extLst>
          </p:cNvPr>
          <p:cNvSpPr txBox="1"/>
          <p:nvPr/>
        </p:nvSpPr>
        <p:spPr>
          <a:xfrm>
            <a:off x="7583199" y="1981557"/>
            <a:ext cx="2647473" cy="644103"/>
          </a:xfrm>
          <a:prstGeom prst="rect">
            <a:avLst/>
          </a:prstGeom>
          <a:noFill/>
          <a:ln cap="flat">
            <a:noFill/>
          </a:ln>
        </p:spPr>
        <p:txBody>
          <a:bodyPr vert="horz" wrap="square" lIns="121898" tIns="121898" rIns="121898" bIns="121898" anchor="t" anchorCtr="0" compatLnSpc="1">
            <a:noAutofit/>
          </a:bodyPr>
          <a:lstStyle/>
          <a:p>
            <a:pPr lvl="0">
              <a:spcBef>
                <a:spcPts val="800"/>
              </a:spcBef>
              <a:buClr>
                <a:srgbClr val="000000"/>
              </a:buClr>
              <a:buSzPts val="1100"/>
              <a:defRPr sz="1800" b="0" i="0" u="none" strike="noStrike" kern="0" cap="none" spc="0" baseline="0">
                <a:solidFill>
                  <a:srgbClr val="000000"/>
                </a:solidFill>
                <a:uFillTx/>
              </a:defRPr>
            </a:pPr>
            <a:r>
              <a:rPr lang="en-US" sz="1400" b="0" i="0" u="none" strike="noStrike" kern="1200" cap="none" spc="0" baseline="0" dirty="0">
                <a:solidFill>
                  <a:srgbClr val="003B55"/>
                </a:solidFill>
                <a:uFillTx/>
                <a:latin typeface="Titillium Web Light"/>
                <a:ea typeface="Titillium Web"/>
                <a:cs typeface="Titillium Web"/>
              </a:rPr>
              <a:t>A and B are replaceable by rules</a:t>
            </a:r>
            <a:endParaRPr lang="en-GB" sz="1600" b="1" i="0" u="sng" strike="noStrike" kern="1200" cap="none" spc="0" baseline="0" dirty="0">
              <a:solidFill>
                <a:srgbClr val="80BFB7"/>
              </a:solidFill>
              <a:uFillTx/>
              <a:latin typeface="Titillium Web Light"/>
              <a:ea typeface="Titillium Web"/>
              <a:cs typeface="Titillium Web"/>
            </a:endParaRPr>
          </a:p>
        </p:txBody>
      </p:sp>
      <p:sp>
        <p:nvSpPr>
          <p:cNvPr id="19" name="TextBox 18">
            <a:extLst>
              <a:ext uri="{FF2B5EF4-FFF2-40B4-BE49-F238E27FC236}">
                <a16:creationId xmlns:a16="http://schemas.microsoft.com/office/drawing/2014/main" id="{645F38D4-C52C-9745-22A4-CC0A57F8720E}"/>
              </a:ext>
            </a:extLst>
          </p:cNvPr>
          <p:cNvSpPr txBox="1"/>
          <p:nvPr/>
        </p:nvSpPr>
        <p:spPr>
          <a:xfrm>
            <a:off x="10051080" y="5719873"/>
            <a:ext cx="9563492" cy="369332"/>
          </a:xfrm>
          <a:prstGeom prst="rect">
            <a:avLst/>
          </a:prstGeom>
          <a:noFill/>
        </p:spPr>
        <p:txBody>
          <a:bodyPr wrap="square">
            <a:spAutoFit/>
          </a:bodyPr>
          <a:lstStyle/>
          <a:p>
            <a:r>
              <a:rPr lang="en-US" sz="1800" b="1" dirty="0">
                <a:solidFill>
                  <a:schemeClr val="bg1"/>
                </a:solidFill>
                <a:latin typeface="Titillium Web Light"/>
                <a:ea typeface="Titillium Web"/>
                <a:cs typeface="Titillium Web"/>
              </a:rPr>
              <a:t>A</a:t>
            </a:r>
            <a:endParaRPr lang="en-GB" dirty="0">
              <a:solidFill>
                <a:schemeClr val="bg1"/>
              </a:solidFill>
            </a:endParaRPr>
          </a:p>
        </p:txBody>
      </p:sp>
      <p:sp>
        <p:nvSpPr>
          <p:cNvPr id="23" name="TextBox 22">
            <a:extLst>
              <a:ext uri="{FF2B5EF4-FFF2-40B4-BE49-F238E27FC236}">
                <a16:creationId xmlns:a16="http://schemas.microsoft.com/office/drawing/2014/main" id="{85736CC0-2E1A-5DA2-5BEF-4994F3533746}"/>
              </a:ext>
            </a:extLst>
          </p:cNvPr>
          <p:cNvSpPr txBox="1"/>
          <p:nvPr/>
        </p:nvSpPr>
        <p:spPr>
          <a:xfrm>
            <a:off x="10111220" y="6363391"/>
            <a:ext cx="9808588" cy="369332"/>
          </a:xfrm>
          <a:prstGeom prst="rect">
            <a:avLst/>
          </a:prstGeom>
          <a:noFill/>
        </p:spPr>
        <p:txBody>
          <a:bodyPr wrap="square">
            <a:spAutoFit/>
          </a:bodyPr>
          <a:lstStyle/>
          <a:p>
            <a:r>
              <a:rPr lang="en-US" sz="1800" b="1" dirty="0">
                <a:solidFill>
                  <a:schemeClr val="bg1"/>
                </a:solidFill>
                <a:latin typeface="Titillium Web Light"/>
                <a:ea typeface="Titillium Web"/>
                <a:cs typeface="Titillium Web"/>
              </a:rPr>
              <a:t>A</a:t>
            </a:r>
            <a:r>
              <a:rPr lang="en-US" sz="1800" b="1" dirty="0">
                <a:solidFill>
                  <a:srgbClr val="00B050"/>
                </a:solidFill>
                <a:latin typeface="Titillium Web Light"/>
                <a:ea typeface="Titillium Web"/>
                <a:cs typeface="Titillium Web"/>
              </a:rPr>
              <a:t>	</a:t>
            </a:r>
            <a:r>
              <a:rPr lang="en-US" sz="1800" b="1" dirty="0">
                <a:solidFill>
                  <a:schemeClr val="bg1"/>
                </a:solidFill>
                <a:latin typeface="Titillium Web Light"/>
                <a:ea typeface="Titillium Web"/>
                <a:cs typeface="Titillium Web"/>
              </a:rPr>
              <a:t>B</a:t>
            </a:r>
            <a:endParaRPr lang="en-GB" dirty="0">
              <a:solidFill>
                <a:schemeClr val="bg1"/>
              </a:solidFill>
            </a:endParaRPr>
          </a:p>
        </p:txBody>
      </p:sp>
    </p:spTree>
    <p:extLst>
      <p:ext uri="{BB962C8B-B14F-4D97-AF65-F5344CB8AC3E}">
        <p14:creationId xmlns:p14="http://schemas.microsoft.com/office/powerpoint/2010/main" val="19092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500"/>
                                        <p:tgtEl>
                                          <p:spTgt spid="5"/>
                                        </p:tgtEl>
                                      </p:cBhvr>
                                    </p:animEffect>
                                  </p:childTnLst>
                                </p:cTn>
                              </p:par>
                              <p:par>
                                <p:cTn id="96" presetID="10" presetClass="entr" presetSubtype="0"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fade">
                                      <p:cBhvr>
                                        <p:cTn id="114" dur="500"/>
                                        <p:tgtEl>
                                          <p:spTgt spid="43"/>
                                        </p:tgtEl>
                                      </p:cBhvr>
                                    </p:animEffect>
                                  </p:childTnLst>
                                </p:cTn>
                              </p:par>
                              <p:par>
                                <p:cTn id="115" presetID="10"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500"/>
                                        <p:tgtEl>
                                          <p:spTgt spid="3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500"/>
                                        <p:tgtEl>
                                          <p:spTgt spid="47"/>
                                        </p:tgtEl>
                                      </p:cBhvr>
                                    </p:animEffect>
                                  </p:childTnLst>
                                </p:cTn>
                              </p:par>
                              <p:par>
                                <p:cTn id="139" presetID="10" presetClass="entr" presetSubtype="0" fill="hold"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500"/>
                                        <p:tgtEl>
                                          <p:spTgt spid="4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500"/>
                                        <p:tgtEl>
                                          <p:spTgt spid="28"/>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fade">
                                      <p:cBhvr>
                                        <p:cTn id="149" dur="500"/>
                                        <p:tgtEl>
                                          <p:spTgt spid="25"/>
                                        </p:tgtEl>
                                      </p:cBhvr>
                                    </p:animEffect>
                                  </p:childTnLst>
                                </p:cTn>
                              </p:par>
                              <p:par>
                                <p:cTn id="150" presetID="10" presetClass="entr" presetSubtype="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par>
                                <p:cTn id="158" presetID="10" presetClass="entr" presetSubtype="0" fill="hold" nodeType="withEffect">
                                  <p:stCondLst>
                                    <p:cond delay="0"/>
                                  </p:stCondLst>
                                  <p:childTnLst>
                                    <p:set>
                                      <p:cBhvr>
                                        <p:cTn id="159" dur="1" fill="hold">
                                          <p:stCondLst>
                                            <p:cond delay="0"/>
                                          </p:stCondLst>
                                        </p:cTn>
                                        <p:tgtEl>
                                          <p:spTgt spid="53"/>
                                        </p:tgtEl>
                                        <p:attrNameLst>
                                          <p:attrName>style.visibility</p:attrName>
                                        </p:attrNameLst>
                                      </p:cBhvr>
                                      <p:to>
                                        <p:strVal val="visible"/>
                                      </p:to>
                                    </p:set>
                                    <p:animEffect transition="in" filter="fade">
                                      <p:cBhvr>
                                        <p:cTn id="160" dur="500"/>
                                        <p:tgtEl>
                                          <p:spTgt spid="5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3"/>
                                        </p:tgtEl>
                                        <p:attrNameLst>
                                          <p:attrName>style.visibility</p:attrName>
                                        </p:attrNameLst>
                                      </p:cBhvr>
                                      <p:to>
                                        <p:strVal val="visible"/>
                                      </p:to>
                                    </p:set>
                                    <p:animEffect transition="in" filter="fade">
                                      <p:cBhvr>
                                        <p:cTn id="163" dur="500"/>
                                        <p:tgtEl>
                                          <p:spTgt spid="23"/>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8"/>
                                        </p:tgtEl>
                                        <p:attrNameLst>
                                          <p:attrName>style.visibility</p:attrName>
                                        </p:attrNameLst>
                                      </p:cBhvr>
                                      <p:to>
                                        <p:strVal val="visible"/>
                                      </p:to>
                                    </p:set>
                                    <p:animEffect transition="in" filter="fade">
                                      <p:cBhvr>
                                        <p:cTn id="168" dur="500"/>
                                        <p:tgtEl>
                                          <p:spTgt spid="58"/>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59"/>
                                        </p:tgtEl>
                                        <p:attrNameLst>
                                          <p:attrName>style.visibility</p:attrName>
                                        </p:attrNameLst>
                                      </p:cBhvr>
                                      <p:to>
                                        <p:strVal val="visible"/>
                                      </p:to>
                                    </p:set>
                                    <p:animEffect transition="in" filter="fade">
                                      <p:cBhvr>
                                        <p:cTn id="17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59" grpId="0"/>
      <p:bldP spid="58" grpId="0"/>
      <p:bldP spid="25" grpId="0"/>
      <p:bldP spid="28" grpId="0"/>
      <p:bldP spid="30" grpId="0"/>
      <p:bldP spid="34" grpId="0"/>
      <p:bldP spid="31" grpId="0"/>
      <p:bldP spid="39" grpId="0"/>
      <p:bldP spid="29" grpId="0"/>
      <p:bldP spid="33" grpId="0"/>
      <p:bldP spid="40" grpId="0"/>
      <p:bldP spid="36" grpId="0"/>
      <p:bldP spid="27" grpId="0"/>
      <p:bldP spid="8" grpId="0"/>
      <p:bldP spid="13" grpId="0"/>
      <p:bldP spid="14" grpId="0"/>
      <p:bldP spid="15" grpId="0"/>
      <p:bldP spid="17" grpId="0"/>
      <p:bldP spid="32" grpId="0"/>
      <p:bldP spid="4" grpId="0"/>
      <p:bldP spid="6" grpId="0"/>
      <p:bldP spid="7" grpId="0"/>
      <p:bldP spid="9" grpId="0" animBg="1"/>
      <p:bldP spid="12" grpId="0"/>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Google Shape;3843;p14" descr="Also known as the Von Neumann Machine.">
            <a:extLst>
              <a:ext uri="{FF2B5EF4-FFF2-40B4-BE49-F238E27FC236}">
                <a16:creationId xmlns:a16="http://schemas.microsoft.com/office/drawing/2014/main" id="{01ACF1CD-90AD-4E35-9A83-EFF800971DCF}"/>
              </a:ext>
            </a:extLst>
          </p:cNvPr>
          <p:cNvSpPr txBox="1"/>
          <p:nvPr/>
        </p:nvSpPr>
        <p:spPr>
          <a:xfrm>
            <a:off x="1603010" y="5215264"/>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1) = </a:t>
            </a:r>
            <a:r>
              <a:rPr lang="en-US" sz="1867" dirty="0">
                <a:solidFill>
                  <a:srgbClr val="00B050"/>
                </a:solidFill>
                <a:latin typeface="Titillium Web Light"/>
                <a:ea typeface="Titillium Web"/>
                <a:cs typeface="Titillium Web"/>
              </a:rPr>
              <a:t>A</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61" name="Google Shape;3843;p14" descr="Also known as the Von Neumann Machine.">
            <a:extLst>
              <a:ext uri="{FF2B5EF4-FFF2-40B4-BE49-F238E27FC236}">
                <a16:creationId xmlns:a16="http://schemas.microsoft.com/office/drawing/2014/main" id="{EAEBF510-8222-4F8D-A84C-2A39C374DB24}"/>
              </a:ext>
            </a:extLst>
          </p:cNvPr>
          <p:cNvSpPr txBox="1"/>
          <p:nvPr/>
        </p:nvSpPr>
        <p:spPr>
          <a:xfrm>
            <a:off x="1603010" y="5557379"/>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2) = </a:t>
            </a:r>
            <a:r>
              <a:rPr lang="en-US" sz="1867" dirty="0">
                <a:solidFill>
                  <a:srgbClr val="00B050"/>
                </a:solidFill>
                <a:latin typeface="Titillium Web Light"/>
                <a:ea typeface="Titillium Web"/>
                <a:cs typeface="Titillium Web"/>
              </a:rPr>
              <a:t>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2" name="Google Shape;3841;p14">
            <a:extLst>
              <a:ext uri="{FF2B5EF4-FFF2-40B4-BE49-F238E27FC236}">
                <a16:creationId xmlns:a16="http://schemas.microsoft.com/office/drawing/2014/main" id="{7BE3F04F-82A2-4858-BA40-928D541991AF}"/>
              </a:ext>
            </a:extLst>
          </p:cNvPr>
          <p:cNvSpPr txBox="1">
            <a:spLocks noGrp="1"/>
          </p:cNvSpPr>
          <p:nvPr>
            <p:ph type="title"/>
          </p:nvPr>
        </p:nvSpPr>
        <p:spPr>
          <a:xfrm>
            <a:off x="487840" y="318384"/>
            <a:ext cx="10320367" cy="1143201"/>
          </a:xfrm>
        </p:spPr>
        <p:txBody>
          <a:bodyPr lIns="121898" tIns="121898" rIns="121898" bIns="121898">
            <a:noAutofit/>
          </a:bodyPr>
          <a:lstStyle/>
          <a:p>
            <a:pPr lvl="0"/>
            <a:r>
              <a:rPr lang="en-US" b="1" dirty="0"/>
              <a:t>L-Systems – An Algorithmic </a:t>
            </a:r>
            <a:r>
              <a:rPr lang="en-US" b="1" dirty="0" err="1"/>
              <a:t>Visualisation</a:t>
            </a:r>
            <a:endParaRPr lang="en-US" b="1" dirty="0"/>
          </a:p>
        </p:txBody>
      </p:sp>
      <p:sp>
        <p:nvSpPr>
          <p:cNvPr id="38" name="Google Shape;3843;p14" descr="Also known as the Von Neumann Machine.">
            <a:extLst>
              <a:ext uri="{FF2B5EF4-FFF2-40B4-BE49-F238E27FC236}">
                <a16:creationId xmlns:a16="http://schemas.microsoft.com/office/drawing/2014/main" id="{6B6F18F2-C62E-433A-A81D-80BA12DA8B39}"/>
              </a:ext>
            </a:extLst>
          </p:cNvPr>
          <p:cNvSpPr txBox="1"/>
          <p:nvPr/>
        </p:nvSpPr>
        <p:spPr>
          <a:xfrm>
            <a:off x="672038" y="1509366"/>
            <a:ext cx="9558634" cy="644103"/>
          </a:xfrm>
          <a:prstGeom prst="rect">
            <a:avLst/>
          </a:prstGeom>
          <a:noFill/>
          <a:ln cap="flat">
            <a:noFill/>
          </a:ln>
        </p:spPr>
        <p:txBody>
          <a:bodyPr vert="horz" wrap="square" lIns="121898" tIns="121898" rIns="121898" bIns="121898" anchor="t" anchorCtr="0" compatLnSpc="1">
            <a:noAutofit/>
          </a:bodyPr>
          <a:lstStyle/>
          <a:p>
            <a:pPr marL="380993" marR="0" lvl="0" indent="-380993" algn="l" defTabSz="914400" rtl="0" fontAlgn="auto" hangingPunct="1">
              <a:lnSpc>
                <a:spcPct val="100000"/>
              </a:lnSpc>
              <a:spcBef>
                <a:spcPts val="800"/>
              </a:spcBef>
              <a:spcAft>
                <a:spcPts val="0"/>
              </a:spcAft>
              <a:buClr>
                <a:srgbClr val="000000"/>
              </a:buClr>
              <a:buSzPts val="1100"/>
              <a:buFont typeface="Wingdings" pitchFamily="2"/>
              <a:buChar char="§"/>
              <a:tabLst/>
              <a:defRPr sz="1800" b="0" i="0" u="none" strike="noStrike" kern="0" cap="none" spc="0" baseline="0">
                <a:solidFill>
                  <a:srgbClr val="000000"/>
                </a:solidFill>
                <a:uFillTx/>
              </a:defRPr>
            </a:pPr>
            <a:r>
              <a:rPr lang="en-US" sz="1867" b="0" i="0" u="none" strike="noStrike" kern="1200" cap="none" spc="0" baseline="0" dirty="0">
                <a:solidFill>
                  <a:srgbClr val="003B55"/>
                </a:solidFill>
                <a:uFillTx/>
                <a:latin typeface="Titillium Web Light"/>
                <a:ea typeface="Titillium Web"/>
                <a:cs typeface="Titillium Web"/>
              </a:rPr>
              <a:t>L-Systems use the current</a:t>
            </a:r>
            <a:r>
              <a:rPr lang="en-US" sz="1867" b="0" i="0" u="none" strike="noStrike" kern="1200" cap="none" spc="0" dirty="0">
                <a:solidFill>
                  <a:srgbClr val="003B55"/>
                </a:solidFill>
                <a:uFillTx/>
                <a:latin typeface="Titillium Web Light"/>
                <a:ea typeface="Titillium Web"/>
                <a:cs typeface="Titillium Web"/>
              </a:rPr>
              <a:t> </a:t>
            </a:r>
            <a:r>
              <a:rPr lang="en-US" sz="1867" b="0" i="0" u="none" strike="noStrike" kern="1200" cap="none" spc="0" baseline="0" dirty="0">
                <a:solidFill>
                  <a:srgbClr val="003B55"/>
                </a:solidFill>
                <a:uFillTx/>
                <a:latin typeface="Titillium Web Light"/>
                <a:ea typeface="Titillium Web"/>
                <a:cs typeface="Titillium Web"/>
              </a:rPr>
              <a:t>string to construct a more complex string.</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39" name="Google Shape;3843;p14" descr="Also known as the Von Neumann Machine.">
            <a:extLst>
              <a:ext uri="{FF2B5EF4-FFF2-40B4-BE49-F238E27FC236}">
                <a16:creationId xmlns:a16="http://schemas.microsoft.com/office/drawing/2014/main" id="{3979ED4D-C1F9-4AFD-BC65-5FE2E7DA96D2}"/>
              </a:ext>
            </a:extLst>
          </p:cNvPr>
          <p:cNvSpPr txBox="1"/>
          <p:nvPr/>
        </p:nvSpPr>
        <p:spPr>
          <a:xfrm>
            <a:off x="672038" y="1879198"/>
            <a:ext cx="9558634" cy="644103"/>
          </a:xfrm>
          <a:prstGeom prst="rect">
            <a:avLst/>
          </a:prstGeom>
          <a:noFill/>
          <a:ln cap="flat">
            <a:noFill/>
          </a:ln>
        </p:spPr>
        <p:txBody>
          <a:bodyPr vert="horz" wrap="square" lIns="121898" tIns="121898" rIns="121898" bIns="121898" anchor="t" anchorCtr="0" compatLnSpc="1">
            <a:noAutofit/>
          </a:bodyPr>
          <a:lstStyle/>
          <a:p>
            <a:pPr marL="380993" marR="0" lvl="0" indent="-380993" algn="l" defTabSz="914400" rtl="0" fontAlgn="auto" hangingPunct="1">
              <a:lnSpc>
                <a:spcPct val="100000"/>
              </a:lnSpc>
              <a:spcBef>
                <a:spcPts val="800"/>
              </a:spcBef>
              <a:spcAft>
                <a:spcPts val="0"/>
              </a:spcAft>
              <a:buClr>
                <a:srgbClr val="000000"/>
              </a:buClr>
              <a:buSzPts val="1100"/>
              <a:buFont typeface="Wingdings" pitchFamily="2"/>
              <a:buChar char="§"/>
              <a:tabLst/>
              <a:defRPr sz="1800" b="0" i="0" u="none" strike="noStrike" kern="0" cap="none" spc="0" baseline="0">
                <a:solidFill>
                  <a:srgbClr val="000000"/>
                </a:solidFill>
                <a:uFillTx/>
              </a:defRPr>
            </a:pPr>
            <a:r>
              <a:rPr lang="en-US" sz="1867" b="0" i="0" u="none" strike="noStrike" kern="1200" cap="none" spc="0" baseline="0" dirty="0">
                <a:solidFill>
                  <a:srgbClr val="003B55"/>
                </a:solidFill>
                <a:uFillTx/>
                <a:latin typeface="Titillium Web Light"/>
                <a:ea typeface="Titillium Web"/>
                <a:cs typeface="Titillium Web"/>
              </a:rPr>
              <a:t>This is why they are said to be recursive in nature.</a:t>
            </a:r>
            <a:endParaRPr lang="en-GB" sz="2400" b="1" i="0" u="sng" strike="noStrike" kern="1200" cap="none" spc="0" baseline="0" dirty="0">
              <a:solidFill>
                <a:srgbClr val="80BFB7"/>
              </a:solidFill>
              <a:uFillTx/>
              <a:latin typeface="Titillium Web Light"/>
              <a:ea typeface="Titillium Web"/>
              <a:cs typeface="Titillium Web"/>
            </a:endParaRPr>
          </a:p>
        </p:txBody>
      </p:sp>
      <p:sp>
        <p:nvSpPr>
          <p:cNvPr id="48" name="Google Shape;3843;p14" descr="Also known as the Von Neumann Machine.">
            <a:extLst>
              <a:ext uri="{FF2B5EF4-FFF2-40B4-BE49-F238E27FC236}">
                <a16:creationId xmlns:a16="http://schemas.microsoft.com/office/drawing/2014/main" id="{70597009-9FF6-4EA4-B009-5C781927B7ED}"/>
              </a:ext>
            </a:extLst>
          </p:cNvPr>
          <p:cNvSpPr txBox="1"/>
          <p:nvPr/>
        </p:nvSpPr>
        <p:spPr>
          <a:xfrm>
            <a:off x="1603010" y="2571081"/>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Final string (iteration 4) = </a:t>
            </a:r>
            <a:r>
              <a:rPr lang="en-US" sz="1867" dirty="0">
                <a:solidFill>
                  <a:srgbClr val="00B050"/>
                </a:solidFill>
                <a:latin typeface="Titillium Web Light"/>
                <a:ea typeface="Titillium Web"/>
                <a:cs typeface="Titillium Web"/>
              </a:rPr>
              <a:t>ABAAB</a:t>
            </a:r>
            <a:endParaRPr lang="en-GB" sz="2400" b="1" i="0" u="sng" strike="noStrike" kern="1200" cap="none" spc="0" baseline="0" dirty="0">
              <a:solidFill>
                <a:srgbClr val="00B050"/>
              </a:solidFill>
              <a:uFillTx/>
              <a:latin typeface="Titillium Web Light"/>
              <a:ea typeface="Titillium Web"/>
              <a:cs typeface="Titillium Web"/>
            </a:endParaRPr>
          </a:p>
        </p:txBody>
      </p:sp>
      <p:sp>
        <p:nvSpPr>
          <p:cNvPr id="49" name="Google Shape;3843;p14" descr="Also known as the Von Neumann Machine.">
            <a:extLst>
              <a:ext uri="{FF2B5EF4-FFF2-40B4-BE49-F238E27FC236}">
                <a16:creationId xmlns:a16="http://schemas.microsoft.com/office/drawing/2014/main" id="{48ADA5F6-3CEE-42DB-B69C-C360FF26AC3D}"/>
              </a:ext>
            </a:extLst>
          </p:cNvPr>
          <p:cNvSpPr txBox="1"/>
          <p:nvPr/>
        </p:nvSpPr>
        <p:spPr>
          <a:xfrm>
            <a:off x="1603010" y="3036449"/>
            <a:ext cx="9558634" cy="644103"/>
          </a:xfrm>
          <a:prstGeom prst="rect">
            <a:avLst/>
          </a:prstGeom>
          <a:noFill/>
          <a:ln cap="flat">
            <a:noFill/>
          </a:ln>
        </p:spPr>
        <p:txBody>
          <a:bodyPr vert="horz" wrap="square" lIns="121898" tIns="121898" rIns="121898" bIns="121898" anchor="t" anchorCtr="0" compatLnSpc="1">
            <a:noAutofit/>
          </a:bodyPr>
          <a:lstStyle/>
          <a:p>
            <a:pPr marL="285750" marR="0" lvl="0" indent="-285750" algn="l" defTabSz="914400" rtl="0" fontAlgn="auto" hangingPunct="1">
              <a:lnSpc>
                <a:spcPct val="100000"/>
              </a:lnSpc>
              <a:spcBef>
                <a:spcPts val="800"/>
              </a:spcBef>
              <a:spcAft>
                <a:spcPts val="0"/>
              </a:spcAft>
              <a:buClr>
                <a:srgbClr val="000000"/>
              </a:buClr>
              <a:buSzPts val="1100"/>
              <a:buFont typeface="Arial" panose="020B0604020202020204" pitchFamily="34" charset="0"/>
              <a:buChar char="•"/>
              <a:tabLst/>
              <a:defRPr sz="1800" b="0" i="0" u="none" strike="noStrike" kern="0" cap="none" spc="0" baseline="0">
                <a:solidFill>
                  <a:srgbClr val="000000"/>
                </a:solidFill>
                <a:uFillTx/>
              </a:defRPr>
            </a:pPr>
            <a:r>
              <a:rPr lang="en-US" dirty="0">
                <a:solidFill>
                  <a:srgbClr val="003B55"/>
                </a:solidFill>
                <a:latin typeface="Titillium Web Light"/>
                <a:ea typeface="Titillium Web"/>
                <a:cs typeface="Titillium Web"/>
              </a:rPr>
              <a:t>Each character (A and B) within the string corresponds to a rule.</a:t>
            </a:r>
            <a:endParaRPr lang="en-GB" sz="2000" b="1" i="0" u="sng" strike="noStrike" kern="1200" cap="none" spc="0" baseline="0" dirty="0">
              <a:solidFill>
                <a:srgbClr val="00B050"/>
              </a:solidFill>
              <a:uFillTx/>
              <a:latin typeface="Titillium Web Light"/>
              <a:ea typeface="Titillium Web"/>
              <a:cs typeface="Titillium Web"/>
            </a:endParaRPr>
          </a:p>
        </p:txBody>
      </p:sp>
      <p:sp>
        <p:nvSpPr>
          <p:cNvPr id="50" name="Google Shape;3843;p14" descr="Also known as the Von Neumann Machine.">
            <a:extLst>
              <a:ext uri="{FF2B5EF4-FFF2-40B4-BE49-F238E27FC236}">
                <a16:creationId xmlns:a16="http://schemas.microsoft.com/office/drawing/2014/main" id="{D9960D96-E85F-478E-9337-7177204527DF}"/>
              </a:ext>
            </a:extLst>
          </p:cNvPr>
          <p:cNvSpPr txBox="1"/>
          <p:nvPr/>
        </p:nvSpPr>
        <p:spPr>
          <a:xfrm>
            <a:off x="2633366" y="3501817"/>
            <a:ext cx="9558634" cy="644103"/>
          </a:xfrm>
          <a:prstGeom prst="rect">
            <a:avLst/>
          </a:prstGeom>
          <a:noFill/>
          <a:ln cap="flat">
            <a:noFill/>
          </a:ln>
        </p:spPr>
        <p:txBody>
          <a:bodyPr vert="horz" wrap="square" lIns="121898" tIns="121898" rIns="121898" bIns="121898" anchor="t" anchorCtr="0" compatLnSpc="1">
            <a:noAutofit/>
          </a:bodyPr>
          <a:lstStyle/>
          <a:p>
            <a:pPr marL="285750" marR="0" lvl="0" indent="-285750" algn="l" defTabSz="914400" rtl="0" fontAlgn="auto" hangingPunct="1">
              <a:lnSpc>
                <a:spcPct val="100000"/>
              </a:lnSpc>
              <a:spcBef>
                <a:spcPts val="800"/>
              </a:spcBef>
              <a:spcAft>
                <a:spcPts val="0"/>
              </a:spcAft>
              <a:buClr>
                <a:srgbClr val="000000"/>
              </a:buClr>
              <a:buSzPts val="1100"/>
              <a:buFont typeface="Arial" panose="020B0604020202020204" pitchFamily="34" charset="0"/>
              <a:buChar char="•"/>
              <a:tabLst/>
              <a:defRPr sz="1800" b="0" i="0" u="none" strike="noStrike" kern="0" cap="none" spc="0" baseline="0">
                <a:solidFill>
                  <a:srgbClr val="000000"/>
                </a:solidFill>
                <a:uFillTx/>
              </a:defRPr>
            </a:pPr>
            <a:r>
              <a:rPr lang="en-US" sz="1600" dirty="0">
                <a:solidFill>
                  <a:schemeClr val="accent2"/>
                </a:solidFill>
                <a:latin typeface="Titillium Web Light"/>
                <a:ea typeface="Titillium Web"/>
                <a:cs typeface="Titillium Web"/>
              </a:rPr>
              <a:t>A = Move forward.</a:t>
            </a:r>
            <a:endParaRPr lang="en-GB" b="1" i="0" u="sng" strike="noStrike" kern="1200" cap="none" spc="0" baseline="0" dirty="0">
              <a:solidFill>
                <a:schemeClr val="accent2"/>
              </a:solidFill>
              <a:uFillTx/>
              <a:latin typeface="Titillium Web Light"/>
              <a:ea typeface="Titillium Web"/>
              <a:cs typeface="Titillium Web"/>
            </a:endParaRPr>
          </a:p>
        </p:txBody>
      </p:sp>
      <p:sp>
        <p:nvSpPr>
          <p:cNvPr id="52" name="Google Shape;3843;p14" descr="Also known as the Von Neumann Machine.">
            <a:extLst>
              <a:ext uri="{FF2B5EF4-FFF2-40B4-BE49-F238E27FC236}">
                <a16:creationId xmlns:a16="http://schemas.microsoft.com/office/drawing/2014/main" id="{C20AAF02-A438-4C0D-BFFE-3CBBAEF25D79}"/>
              </a:ext>
            </a:extLst>
          </p:cNvPr>
          <p:cNvSpPr txBox="1"/>
          <p:nvPr/>
        </p:nvSpPr>
        <p:spPr>
          <a:xfrm>
            <a:off x="2633366" y="3806007"/>
            <a:ext cx="9558634" cy="644103"/>
          </a:xfrm>
          <a:prstGeom prst="rect">
            <a:avLst/>
          </a:prstGeom>
          <a:noFill/>
          <a:ln cap="flat">
            <a:noFill/>
          </a:ln>
        </p:spPr>
        <p:txBody>
          <a:bodyPr vert="horz" wrap="square" lIns="121898" tIns="121898" rIns="121898" bIns="121898" anchor="t" anchorCtr="0" compatLnSpc="1">
            <a:noAutofit/>
          </a:bodyPr>
          <a:lstStyle/>
          <a:p>
            <a:pPr marL="285750" marR="0" lvl="0" indent="-285750" algn="l" defTabSz="914400" rtl="0" fontAlgn="auto" hangingPunct="1">
              <a:lnSpc>
                <a:spcPct val="100000"/>
              </a:lnSpc>
              <a:spcBef>
                <a:spcPts val="800"/>
              </a:spcBef>
              <a:spcAft>
                <a:spcPts val="0"/>
              </a:spcAft>
              <a:buClr>
                <a:srgbClr val="000000"/>
              </a:buClr>
              <a:buSzPts val="1100"/>
              <a:buFont typeface="Arial" panose="020B0604020202020204" pitchFamily="34" charset="0"/>
              <a:buChar char="•"/>
              <a:tabLst/>
              <a:defRPr sz="1800" b="0" i="0" u="none" strike="noStrike" kern="0" cap="none" spc="0" baseline="0">
                <a:solidFill>
                  <a:srgbClr val="000000"/>
                </a:solidFill>
                <a:uFillTx/>
              </a:defRPr>
            </a:pPr>
            <a:r>
              <a:rPr lang="en-US" sz="1600" dirty="0">
                <a:solidFill>
                  <a:schemeClr val="accent2"/>
                </a:solidFill>
                <a:latin typeface="Titillium Web Light"/>
                <a:ea typeface="Titillium Web"/>
                <a:cs typeface="Titillium Web"/>
              </a:rPr>
              <a:t>B = Rotate 45 degrees clockwise.</a:t>
            </a:r>
            <a:endParaRPr lang="en-GB" b="1" i="0" u="sng" strike="noStrike" kern="1200" cap="none" spc="0" baseline="0" dirty="0">
              <a:solidFill>
                <a:schemeClr val="accent2"/>
              </a:solidFill>
              <a:uFillTx/>
              <a:latin typeface="Titillium Web Light"/>
              <a:ea typeface="Titillium Web"/>
              <a:cs typeface="Titillium Web"/>
            </a:endParaRPr>
          </a:p>
        </p:txBody>
      </p:sp>
      <p:sp>
        <p:nvSpPr>
          <p:cNvPr id="54" name="Google Shape;3843;p14" descr="Also known as the Von Neumann Machine.">
            <a:extLst>
              <a:ext uri="{FF2B5EF4-FFF2-40B4-BE49-F238E27FC236}">
                <a16:creationId xmlns:a16="http://schemas.microsoft.com/office/drawing/2014/main" id="{9A7EBBBD-A8BA-4DEF-B80C-9666992B2965}"/>
              </a:ext>
            </a:extLst>
          </p:cNvPr>
          <p:cNvSpPr txBox="1"/>
          <p:nvPr/>
        </p:nvSpPr>
        <p:spPr>
          <a:xfrm>
            <a:off x="1603010" y="4289236"/>
            <a:ext cx="9558634" cy="644103"/>
          </a:xfrm>
          <a:prstGeom prst="rect">
            <a:avLst/>
          </a:prstGeom>
          <a:noFill/>
          <a:ln cap="flat">
            <a:noFill/>
          </a:ln>
        </p:spPr>
        <p:txBody>
          <a:bodyPr vert="horz" wrap="square" lIns="121898" tIns="121898" rIns="121898" bIns="121898" anchor="t" anchorCtr="0" compatLnSpc="1">
            <a:noAutofit/>
          </a:bodyPr>
          <a:lstStyle/>
          <a:p>
            <a:pPr marL="285750" marR="0" lvl="0" indent="-285750" algn="l" defTabSz="914400" rtl="0" fontAlgn="auto" hangingPunct="1">
              <a:lnSpc>
                <a:spcPct val="100000"/>
              </a:lnSpc>
              <a:spcBef>
                <a:spcPts val="800"/>
              </a:spcBef>
              <a:spcAft>
                <a:spcPts val="0"/>
              </a:spcAft>
              <a:buClr>
                <a:srgbClr val="000000"/>
              </a:buClr>
              <a:buSzPts val="1100"/>
              <a:buFont typeface="Arial" panose="020B0604020202020204" pitchFamily="34" charset="0"/>
              <a:buChar char="•"/>
              <a:tabLst/>
              <a:defRPr sz="1800" b="0" i="0" u="none" strike="noStrike" kern="0" cap="none" spc="0" baseline="0">
                <a:solidFill>
                  <a:srgbClr val="000000"/>
                </a:solidFill>
                <a:uFillTx/>
              </a:defRPr>
            </a:pPr>
            <a:r>
              <a:rPr lang="en-US" kern="0" dirty="0">
                <a:solidFill>
                  <a:srgbClr val="003B55"/>
                </a:solidFill>
                <a:latin typeface="Titillium Web Light"/>
                <a:ea typeface="Titillium Web"/>
                <a:cs typeface="Titillium Web"/>
              </a:rPr>
              <a:t>When each character is evaluated, an action is applied to a ‘turtle’.</a:t>
            </a:r>
            <a:endParaRPr lang="en-GB" sz="2000" b="1" i="0" u="sng" strike="noStrike" kern="1200" cap="none" spc="0" baseline="0" dirty="0">
              <a:solidFill>
                <a:srgbClr val="00B050"/>
              </a:solidFill>
              <a:uFillTx/>
              <a:latin typeface="Titillium Web Light"/>
              <a:ea typeface="Titillium Web"/>
              <a:cs typeface="Titillium Web"/>
            </a:endParaRPr>
          </a:p>
        </p:txBody>
      </p:sp>
      <p:sp>
        <p:nvSpPr>
          <p:cNvPr id="56" name="Google Shape;3843;p14" descr="Also known as the Von Neumann Machine.">
            <a:extLst>
              <a:ext uri="{FF2B5EF4-FFF2-40B4-BE49-F238E27FC236}">
                <a16:creationId xmlns:a16="http://schemas.microsoft.com/office/drawing/2014/main" id="{FC42A7BD-9749-40C9-8861-50DA4C24BB64}"/>
              </a:ext>
            </a:extLst>
          </p:cNvPr>
          <p:cNvSpPr txBox="1"/>
          <p:nvPr/>
        </p:nvSpPr>
        <p:spPr>
          <a:xfrm>
            <a:off x="1603010" y="4660528"/>
            <a:ext cx="9558634" cy="644103"/>
          </a:xfrm>
          <a:prstGeom prst="rect">
            <a:avLst/>
          </a:prstGeom>
          <a:noFill/>
          <a:ln cap="flat">
            <a:noFill/>
          </a:ln>
        </p:spPr>
        <p:txBody>
          <a:bodyPr vert="horz" wrap="square" lIns="121898" tIns="121898" rIns="121898" bIns="121898" anchor="t" anchorCtr="0" compatLnSpc="1">
            <a:noAutofit/>
          </a:bodyPr>
          <a:lstStyle/>
          <a:p>
            <a:pPr marL="285750" marR="0" lvl="0" indent="-285750" algn="l" defTabSz="914400" rtl="0" fontAlgn="auto" hangingPunct="1">
              <a:lnSpc>
                <a:spcPct val="100000"/>
              </a:lnSpc>
              <a:spcBef>
                <a:spcPts val="800"/>
              </a:spcBef>
              <a:spcAft>
                <a:spcPts val="0"/>
              </a:spcAft>
              <a:buClr>
                <a:srgbClr val="000000"/>
              </a:buClr>
              <a:buSzPts val="1100"/>
              <a:buFont typeface="Arial" panose="020B0604020202020204" pitchFamily="34" charset="0"/>
              <a:buChar char="•"/>
              <a:tabLst/>
              <a:defRPr sz="1800" b="0" i="0" u="none" strike="noStrike" kern="0" cap="none" spc="0" baseline="0">
                <a:solidFill>
                  <a:srgbClr val="000000"/>
                </a:solidFill>
                <a:uFillTx/>
              </a:defRPr>
            </a:pPr>
            <a:r>
              <a:rPr lang="en-US" kern="0" dirty="0">
                <a:solidFill>
                  <a:srgbClr val="003B55"/>
                </a:solidFill>
                <a:latin typeface="Titillium Web Light"/>
                <a:ea typeface="Titillium Web"/>
                <a:cs typeface="Titillium Web"/>
              </a:rPr>
              <a:t>The turtle will draw a line behind it, after each movement.</a:t>
            </a:r>
            <a:endParaRPr lang="en-GB" sz="2000" b="1" i="0" u="sng" strike="noStrike" kern="1200" cap="none" spc="0" baseline="0" dirty="0">
              <a:solidFill>
                <a:srgbClr val="00B050"/>
              </a:solidFill>
              <a:uFillTx/>
              <a:latin typeface="Titillium Web Light"/>
              <a:ea typeface="Titillium Web"/>
              <a:cs typeface="Titillium Web"/>
            </a:endParaRPr>
          </a:p>
        </p:txBody>
      </p:sp>
      <p:cxnSp>
        <p:nvCxnSpPr>
          <p:cNvPr id="6" name="Straight Connector 5">
            <a:extLst>
              <a:ext uri="{FF2B5EF4-FFF2-40B4-BE49-F238E27FC236}">
                <a16:creationId xmlns:a16="http://schemas.microsoft.com/office/drawing/2014/main" id="{7EC59606-F5E1-4248-8E62-9CACC7323AD2}"/>
              </a:ext>
            </a:extLst>
          </p:cNvPr>
          <p:cNvCxnSpPr/>
          <p:nvPr/>
        </p:nvCxnSpPr>
        <p:spPr>
          <a:xfrm flipV="1">
            <a:off x="9031090" y="5557379"/>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951A271-69DA-4FE1-BFC2-37A4EFF20EF2}"/>
              </a:ext>
            </a:extLst>
          </p:cNvPr>
          <p:cNvCxnSpPr/>
          <p:nvPr/>
        </p:nvCxnSpPr>
        <p:spPr>
          <a:xfrm flipV="1">
            <a:off x="9031090" y="4982579"/>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3" name="Google Shape;3843;p14" descr="Also known as the Von Neumann Machine.">
            <a:extLst>
              <a:ext uri="{FF2B5EF4-FFF2-40B4-BE49-F238E27FC236}">
                <a16:creationId xmlns:a16="http://schemas.microsoft.com/office/drawing/2014/main" id="{D6EA982B-C23E-498A-8932-96574B15EFA2}"/>
              </a:ext>
            </a:extLst>
          </p:cNvPr>
          <p:cNvSpPr txBox="1"/>
          <p:nvPr/>
        </p:nvSpPr>
        <p:spPr>
          <a:xfrm>
            <a:off x="1603010" y="5906805"/>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3) = </a:t>
            </a:r>
            <a:r>
              <a:rPr lang="en-US" sz="1867" dirty="0">
                <a:solidFill>
                  <a:srgbClr val="00B050"/>
                </a:solidFill>
                <a:latin typeface="Titillium Web Light"/>
                <a:ea typeface="Titillium Web"/>
                <a:cs typeface="Titillium Web"/>
              </a:rPr>
              <a:t>ABA</a:t>
            </a:r>
            <a:endParaRPr lang="en-GB" sz="2400" b="1" i="0" u="sng" strike="noStrike" kern="1200" cap="none" spc="0" baseline="0" dirty="0">
              <a:solidFill>
                <a:srgbClr val="00B050"/>
              </a:solidFill>
              <a:uFillTx/>
              <a:latin typeface="Titillium Web Light"/>
              <a:ea typeface="Titillium Web"/>
              <a:cs typeface="Titillium Web"/>
            </a:endParaRPr>
          </a:p>
        </p:txBody>
      </p:sp>
      <p:cxnSp>
        <p:nvCxnSpPr>
          <p:cNvPr id="64" name="Straight Connector 63">
            <a:extLst>
              <a:ext uri="{FF2B5EF4-FFF2-40B4-BE49-F238E27FC236}">
                <a16:creationId xmlns:a16="http://schemas.microsoft.com/office/drawing/2014/main" id="{12F5E962-D313-4545-A3DE-A5223043F985}"/>
              </a:ext>
            </a:extLst>
          </p:cNvPr>
          <p:cNvCxnSpPr>
            <a:cxnSpLocks/>
          </p:cNvCxnSpPr>
          <p:nvPr/>
        </p:nvCxnSpPr>
        <p:spPr>
          <a:xfrm rot="2700000" flipV="1">
            <a:off x="9235297" y="4488034"/>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CD7247-F42E-480E-BAA7-CF05361A8561}"/>
              </a:ext>
            </a:extLst>
          </p:cNvPr>
          <p:cNvCxnSpPr>
            <a:cxnSpLocks/>
          </p:cNvCxnSpPr>
          <p:nvPr/>
        </p:nvCxnSpPr>
        <p:spPr>
          <a:xfrm rot="5400000" flipV="1">
            <a:off x="9732161" y="4278526"/>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8" name="Google Shape;3843;p14" descr="Also known as the Von Neumann Machine.">
            <a:extLst>
              <a:ext uri="{FF2B5EF4-FFF2-40B4-BE49-F238E27FC236}">
                <a16:creationId xmlns:a16="http://schemas.microsoft.com/office/drawing/2014/main" id="{70BB66FE-CF1B-4053-998D-E19FA5D2878D}"/>
              </a:ext>
            </a:extLst>
          </p:cNvPr>
          <p:cNvSpPr txBox="1"/>
          <p:nvPr/>
        </p:nvSpPr>
        <p:spPr>
          <a:xfrm>
            <a:off x="1592634" y="6242727"/>
            <a:ext cx="9558634" cy="644103"/>
          </a:xfrm>
          <a:prstGeom prst="rect">
            <a:avLst/>
          </a:prstGeom>
          <a:noFill/>
          <a:ln cap="flat">
            <a:noFill/>
          </a:ln>
        </p:spPr>
        <p:txBody>
          <a:bodyPr vert="horz" wrap="square" lIns="121898" tIns="121898" rIns="121898" bIns="121898" anchor="t" anchorCtr="0" compatLnSpc="1">
            <a:noAutofit/>
          </a:bodyPr>
          <a:lstStyle/>
          <a:p>
            <a:pPr marR="0" lvl="0" algn="l" defTabSz="914400" rtl="0" fontAlgn="auto" hangingPunct="1">
              <a:lnSpc>
                <a:spcPct val="100000"/>
              </a:lnSpc>
              <a:spcBef>
                <a:spcPts val="800"/>
              </a:spcBef>
              <a:spcAft>
                <a:spcPts val="0"/>
              </a:spcAft>
              <a:buClr>
                <a:srgbClr val="000000"/>
              </a:buClr>
              <a:buSzPts val="1100"/>
              <a:tabLst/>
              <a:defRPr sz="1800" b="0" i="0" u="none" strike="noStrike" kern="0" cap="none" spc="0" baseline="0">
                <a:solidFill>
                  <a:srgbClr val="000000"/>
                </a:solidFill>
                <a:uFillTx/>
              </a:defRPr>
            </a:pPr>
            <a:r>
              <a:rPr lang="en-US" sz="1867" dirty="0">
                <a:solidFill>
                  <a:srgbClr val="003B55"/>
                </a:solidFill>
                <a:latin typeface="Titillium Web Light"/>
                <a:ea typeface="Titillium Web"/>
                <a:cs typeface="Titillium Web"/>
              </a:rPr>
              <a:t>(iteration 4) = </a:t>
            </a:r>
            <a:r>
              <a:rPr lang="en-US" sz="1867" dirty="0">
                <a:solidFill>
                  <a:srgbClr val="00B050"/>
                </a:solidFill>
                <a:latin typeface="Titillium Web Light"/>
                <a:ea typeface="Titillium Web"/>
                <a:cs typeface="Titillium Web"/>
              </a:rPr>
              <a:t>ABAAB</a:t>
            </a:r>
            <a:endParaRPr lang="en-GB" sz="2400" b="1" i="0" u="sng" strike="noStrike" kern="1200" cap="none" spc="0" baseline="0" dirty="0">
              <a:solidFill>
                <a:srgbClr val="00B050"/>
              </a:solidFill>
              <a:uFillTx/>
              <a:latin typeface="Titillium Web Light"/>
              <a:ea typeface="Titillium Web"/>
              <a:cs typeface="Titillium Web"/>
            </a:endParaRPr>
          </a:p>
        </p:txBody>
      </p:sp>
      <p:cxnSp>
        <p:nvCxnSpPr>
          <p:cNvPr id="69" name="Straight Connector 68">
            <a:extLst>
              <a:ext uri="{FF2B5EF4-FFF2-40B4-BE49-F238E27FC236}">
                <a16:creationId xmlns:a16="http://schemas.microsoft.com/office/drawing/2014/main" id="{C3AAAE62-2375-4FEB-AFC2-7811EE53481E}"/>
              </a:ext>
            </a:extLst>
          </p:cNvPr>
          <p:cNvCxnSpPr>
            <a:cxnSpLocks/>
          </p:cNvCxnSpPr>
          <p:nvPr/>
        </p:nvCxnSpPr>
        <p:spPr>
          <a:xfrm rot="5400000" flipV="1">
            <a:off x="10327403" y="4276790"/>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35CCB5-4100-4336-B26D-7F1CCBF08F63}"/>
              </a:ext>
            </a:extLst>
          </p:cNvPr>
          <p:cNvCxnSpPr>
            <a:cxnSpLocks/>
          </p:cNvCxnSpPr>
          <p:nvPr/>
        </p:nvCxnSpPr>
        <p:spPr>
          <a:xfrm rot="8100000" flipV="1">
            <a:off x="10823643" y="4492015"/>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2F6FC4A-99C6-4ACD-9F58-1050A75C7BC0}"/>
              </a:ext>
            </a:extLst>
          </p:cNvPr>
          <p:cNvCxnSpPr>
            <a:cxnSpLocks/>
          </p:cNvCxnSpPr>
          <p:nvPr/>
        </p:nvCxnSpPr>
        <p:spPr>
          <a:xfrm rot="8100000" flipV="1">
            <a:off x="11226200" y="4898162"/>
            <a:ext cx="0" cy="60397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FBA888B-5361-4E0A-9E99-471CB7ACAC34}"/>
              </a:ext>
            </a:extLst>
          </p:cNvPr>
          <p:cNvSpPr/>
          <p:nvPr/>
        </p:nvSpPr>
        <p:spPr>
          <a:xfrm>
            <a:off x="8978515" y="6097825"/>
            <a:ext cx="104775" cy="1047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Straight Arrow Connector 72">
            <a:extLst>
              <a:ext uri="{FF2B5EF4-FFF2-40B4-BE49-F238E27FC236}">
                <a16:creationId xmlns:a16="http://schemas.microsoft.com/office/drawing/2014/main" id="{3798661B-E345-4E1C-9A57-ADC7203CB763}"/>
              </a:ext>
            </a:extLst>
          </p:cNvPr>
          <p:cNvCxnSpPr>
            <a:cxnSpLocks/>
          </p:cNvCxnSpPr>
          <p:nvPr/>
        </p:nvCxnSpPr>
        <p:spPr>
          <a:xfrm rot="8100000" flipV="1">
            <a:off x="9833876" y="5201024"/>
            <a:ext cx="514608" cy="5146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3FD10A4-F006-4CE6-83C9-B638F40BEFF3}"/>
              </a:ext>
            </a:extLst>
          </p:cNvPr>
          <p:cNvCxnSpPr>
            <a:cxnSpLocks/>
          </p:cNvCxnSpPr>
          <p:nvPr/>
        </p:nvCxnSpPr>
        <p:spPr>
          <a:xfrm rot="-2700000" flipV="1">
            <a:off x="9833024" y="5171667"/>
            <a:ext cx="514608" cy="5146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87AB31-6910-4BE5-9F53-423576CD687B}"/>
              </a:ext>
            </a:extLst>
          </p:cNvPr>
          <p:cNvCxnSpPr/>
          <p:nvPr/>
        </p:nvCxnSpPr>
        <p:spPr>
          <a:xfrm flipV="1">
            <a:off x="9823500" y="5190713"/>
            <a:ext cx="514608" cy="5146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0B5A6BE-ECC5-4057-A6F5-815445FB2706}"/>
              </a:ext>
            </a:extLst>
          </p:cNvPr>
          <p:cNvCxnSpPr>
            <a:cxnSpLocks/>
          </p:cNvCxnSpPr>
          <p:nvPr/>
        </p:nvCxnSpPr>
        <p:spPr>
          <a:xfrm rot="2700000" flipV="1">
            <a:off x="9823500" y="5194201"/>
            <a:ext cx="514608" cy="5146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4DB1A37-DF7E-4AAB-87F2-1727FBD1E533}"/>
              </a:ext>
            </a:extLst>
          </p:cNvPr>
          <p:cNvCxnSpPr>
            <a:cxnSpLocks/>
          </p:cNvCxnSpPr>
          <p:nvPr/>
        </p:nvCxnSpPr>
        <p:spPr>
          <a:xfrm rot="5400000" flipV="1">
            <a:off x="9814168" y="5190154"/>
            <a:ext cx="514608" cy="51460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2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1" presetClass="exit" presetSubtype="0" fill="hold" nodeType="withEffect">
                                  <p:stCondLst>
                                    <p:cond delay="0"/>
                                  </p:stCondLst>
                                  <p:childTnLst>
                                    <p:set>
                                      <p:cBhvr>
                                        <p:cTn id="79" dur="1" fill="hold">
                                          <p:stCondLst>
                                            <p:cond delay="0"/>
                                          </p:stCondLst>
                                        </p:cTn>
                                        <p:tgtEl>
                                          <p:spTgt spid="7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fade">
                                      <p:cBhvr>
                                        <p:cTn id="89" dur="500"/>
                                        <p:tgtEl>
                                          <p:spTgt spid="64"/>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9"/>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fade">
                                      <p:cBhvr>
                                        <p:cTn id="106" dur="500"/>
                                        <p:tgtEl>
                                          <p:spTgt spid="6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500"/>
                                        <p:tgtEl>
                                          <p:spTgt spid="6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500"/>
                                        <p:tgtEl>
                                          <p:spTgt spid="70"/>
                                        </p:tgtEl>
                                      </p:cBhvr>
                                    </p:animEffect>
                                  </p:childTnLst>
                                </p:cTn>
                              </p:par>
                              <p:par>
                                <p:cTn id="117" presetID="1" presetClass="exit" presetSubtype="0" fill="hold" nodeType="withEffect">
                                  <p:stCondLst>
                                    <p:cond delay="0"/>
                                  </p:stCondLst>
                                  <p:childTnLst>
                                    <p:set>
                                      <p:cBhvr>
                                        <p:cTn id="118" dur="1" fill="hold">
                                          <p:stCondLst>
                                            <p:cond delay="0"/>
                                          </p:stCondLst>
                                        </p:cTn>
                                        <p:tgtEl>
                                          <p:spTgt spid="65"/>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500"/>
                                        <p:tgtEl>
                                          <p:spTgt spid="72"/>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70"/>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38" grpId="0"/>
      <p:bldP spid="39" grpId="0"/>
      <p:bldP spid="48" grpId="0"/>
      <p:bldP spid="49" grpId="0"/>
      <p:bldP spid="50" grpId="0"/>
      <p:bldP spid="52" grpId="0"/>
      <p:bldP spid="54" grpId="0"/>
      <p:bldP spid="56" grpId="0"/>
      <p:bldP spid="63" grpId="0"/>
      <p:bldP spid="68"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8"/>
          <p:cNvSpPr txBox="1">
            <a:spLocks noGrp="1"/>
          </p:cNvSpPr>
          <p:nvPr>
            <p:ph type="title"/>
          </p:nvPr>
        </p:nvSpPr>
        <p:spPr>
          <a:xfrm>
            <a:off x="1730000" y="525000"/>
            <a:ext cx="9385200" cy="798800"/>
          </a:xfrm>
          <a:prstGeom prst="rect">
            <a:avLst/>
          </a:prstGeom>
        </p:spPr>
        <p:txBody>
          <a:bodyPr spcFirstLastPara="1" vert="horz" wrap="square" lIns="121900" tIns="121900" rIns="121900" bIns="121900" rtlCol="0" anchor="t" anchorCtr="0">
            <a:normAutofit/>
          </a:bodyPr>
          <a:lstStyle/>
          <a:p>
            <a:pPr>
              <a:spcBef>
                <a:spcPts val="0"/>
              </a:spcBef>
            </a:pPr>
            <a:r>
              <a:rPr lang="en-GB"/>
              <a:t>Now read the string into graphics</a:t>
            </a:r>
            <a:endParaRPr/>
          </a:p>
        </p:txBody>
      </p:sp>
      <p:sp>
        <p:nvSpPr>
          <p:cNvPr id="281" name="Google Shape;281;p28"/>
          <p:cNvSpPr txBox="1">
            <a:spLocks noGrp="1"/>
          </p:cNvSpPr>
          <p:nvPr>
            <p:ph type="body" idx="1"/>
          </p:nvPr>
        </p:nvSpPr>
        <p:spPr>
          <a:xfrm>
            <a:off x="1139733" y="2233167"/>
            <a:ext cx="8686400" cy="3881600"/>
          </a:xfrm>
          <a:prstGeom prst="rect">
            <a:avLst/>
          </a:prstGeom>
        </p:spPr>
        <p:txBody>
          <a:bodyPr spcFirstLastPara="1" vert="horz" wrap="square" lIns="121900" tIns="121900" rIns="121900" bIns="121900" rtlCol="0" anchor="t" anchorCtr="0">
            <a:normAutofit lnSpcReduction="10000"/>
          </a:bodyPr>
          <a:lstStyle/>
          <a:p>
            <a:pPr marL="0" indent="0">
              <a:spcBef>
                <a:spcPts val="0"/>
              </a:spcBef>
              <a:buNone/>
            </a:pPr>
            <a:r>
              <a:rPr lang="en-GB"/>
              <a:t>We can now read that long string to graphics using our favorite graphics / game engine</a:t>
            </a:r>
            <a:endParaRPr/>
          </a:p>
          <a:p>
            <a:pPr marL="0" indent="0">
              <a:spcBef>
                <a:spcPts val="1600"/>
              </a:spcBef>
              <a:buNone/>
            </a:pPr>
            <a:r>
              <a:rPr lang="en-GB" b="1">
                <a:solidFill>
                  <a:schemeClr val="accent6"/>
                </a:solidFill>
              </a:rPr>
              <a:t>FF[F[X]X]F[X]X</a:t>
            </a:r>
            <a:endParaRPr b="1">
              <a:solidFill>
                <a:schemeClr val="accent6"/>
              </a:solidFill>
            </a:endParaRPr>
          </a:p>
          <a:p>
            <a:pPr marL="0" indent="0">
              <a:spcBef>
                <a:spcPts val="0"/>
              </a:spcBef>
              <a:buNone/>
            </a:pPr>
            <a:endParaRPr b="1">
              <a:solidFill>
                <a:schemeClr val="accent6"/>
              </a:solidFill>
            </a:endParaRPr>
          </a:p>
          <a:p>
            <a:pPr marL="0" indent="0">
              <a:spcBef>
                <a:spcPts val="0"/>
              </a:spcBef>
              <a:buNone/>
            </a:pPr>
            <a:r>
              <a:rPr lang="en-GB"/>
              <a:t>Again go through each character and if that character is:</a:t>
            </a:r>
            <a:endParaRPr/>
          </a:p>
          <a:p>
            <a:pPr marL="609585" indent="-414856">
              <a:spcBef>
                <a:spcPts val="1600"/>
              </a:spcBef>
              <a:buSzPts val="1300"/>
              <a:buChar char="●"/>
            </a:pPr>
            <a:r>
              <a:rPr lang="en-GB"/>
              <a:t>X - Draw a line that will end in a leaf</a:t>
            </a:r>
            <a:endParaRPr/>
          </a:p>
          <a:p>
            <a:pPr marL="609585" indent="-414856">
              <a:spcBef>
                <a:spcPts val="0"/>
              </a:spcBef>
              <a:buSzPts val="1300"/>
              <a:buChar char="●"/>
            </a:pPr>
            <a:r>
              <a:rPr lang="en-GB"/>
              <a:t>F - Draw a Line</a:t>
            </a:r>
            <a:endParaRPr/>
          </a:p>
          <a:p>
            <a:pPr marL="609585" indent="-414856">
              <a:spcBef>
                <a:spcPts val="0"/>
              </a:spcBef>
              <a:buSzPts val="1300"/>
              <a:buChar char="●"/>
            </a:pPr>
            <a:r>
              <a:rPr lang="en-GB"/>
              <a:t>[ - push onto a stack the position and angle the rotate 45 Degrees left.</a:t>
            </a:r>
            <a:endParaRPr/>
          </a:p>
          <a:p>
            <a:pPr marL="609585" indent="-414856">
              <a:spcBef>
                <a:spcPts val="0"/>
              </a:spcBef>
              <a:buSzPts val="1300"/>
              <a:buChar char="●"/>
            </a:pPr>
            <a:r>
              <a:rPr lang="en-GB"/>
              <a:t>] - pop from the stack restoring the position and angle and rotate 45 Degrees right.</a:t>
            </a:r>
            <a:endParaRPr/>
          </a:p>
          <a:p>
            <a:pPr marL="0" indent="0">
              <a:spcBef>
                <a:spcPts val="1600"/>
              </a:spcBef>
              <a:spcAft>
                <a:spcPts val="1600"/>
              </a:spcAft>
              <a:buNone/>
            </a:pPr>
            <a:r>
              <a:rPr lang="en-GB"/>
              <a:t>L-Systems can also be used to generate building blocks and  city layouts.</a:t>
            </a:r>
            <a:endParaRPr/>
          </a:p>
        </p:txBody>
      </p:sp>
      <p:pic>
        <p:nvPicPr>
          <p:cNvPr id="282" name="Google Shape;282;p28"/>
          <p:cNvPicPr preferRelativeResize="0"/>
          <p:nvPr/>
        </p:nvPicPr>
        <p:blipFill>
          <a:blip r:embed="rId3">
            <a:alphaModFix/>
          </a:blip>
          <a:stretch>
            <a:fillRect/>
          </a:stretch>
        </p:blipFill>
        <p:spPr>
          <a:xfrm>
            <a:off x="9826134" y="2861900"/>
            <a:ext cx="1880933" cy="1840933"/>
          </a:xfrm>
          <a:prstGeom prst="rect">
            <a:avLst/>
          </a:prstGeom>
          <a:noFill/>
          <a:ln>
            <a:noFill/>
          </a:ln>
        </p:spPr>
      </p:pic>
    </p:spTree>
    <p:extLst>
      <p:ext uri="{BB962C8B-B14F-4D97-AF65-F5344CB8AC3E}">
        <p14:creationId xmlns:p14="http://schemas.microsoft.com/office/powerpoint/2010/main" val="2735454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FFE3-0B58-F85F-22E5-619BB3913F57}"/>
              </a:ext>
            </a:extLst>
          </p:cNvPr>
          <p:cNvSpPr>
            <a:spLocks noGrp="1"/>
          </p:cNvSpPr>
          <p:nvPr>
            <p:ph type="title"/>
          </p:nvPr>
        </p:nvSpPr>
        <p:spPr/>
        <p:txBody>
          <a:bodyPr/>
          <a:lstStyle/>
          <a:p>
            <a:r>
              <a:rPr lang="en-GB"/>
              <a:t>Implementing L-systems in Unity</a:t>
            </a:r>
          </a:p>
        </p:txBody>
      </p:sp>
      <p:sp>
        <p:nvSpPr>
          <p:cNvPr id="3" name="Text Placeholder 2">
            <a:extLst>
              <a:ext uri="{FF2B5EF4-FFF2-40B4-BE49-F238E27FC236}">
                <a16:creationId xmlns:a16="http://schemas.microsoft.com/office/drawing/2014/main" id="{F788A0AD-5F79-1E9C-3FDE-4964BE75F24F}"/>
              </a:ext>
            </a:extLst>
          </p:cNvPr>
          <p:cNvSpPr>
            <a:spLocks noGrp="1"/>
          </p:cNvSpPr>
          <p:nvPr>
            <p:ph type="body" idx="1"/>
          </p:nvPr>
        </p:nvSpPr>
        <p:spPr>
          <a:xfrm>
            <a:off x="414784" y="1488613"/>
            <a:ext cx="8596668" cy="3880773"/>
          </a:xfrm>
        </p:spPr>
        <p:txBody>
          <a:bodyPr/>
          <a:lstStyle/>
          <a:p>
            <a:pPr marL="0" indent="0">
              <a:buNone/>
            </a:pPr>
            <a:r>
              <a:rPr lang="en-GB" dirty="0"/>
              <a:t>You may be unfamiliar with Line Renderer</a:t>
            </a:r>
          </a:p>
          <a:p>
            <a:r>
              <a:rPr lang="en-GB" dirty="0"/>
              <a:t>Let’s create a new Unity Scene to implement L-systems.</a:t>
            </a:r>
          </a:p>
          <a:p>
            <a:r>
              <a:rPr lang="en-GB" dirty="0"/>
              <a:t>Add a new empty </a:t>
            </a:r>
            <a:r>
              <a:rPr lang="en-GB" dirty="0" err="1"/>
              <a:t>GameObject</a:t>
            </a:r>
            <a:endParaRPr lang="en-GB" dirty="0"/>
          </a:p>
          <a:p>
            <a:r>
              <a:rPr lang="en-GB" dirty="0"/>
              <a:t>Add a Line Renderer Component to this </a:t>
            </a:r>
            <a:r>
              <a:rPr lang="en-GB" dirty="0" err="1"/>
              <a:t>GameObject</a:t>
            </a:r>
            <a:endParaRPr lang="en-GB" dirty="0"/>
          </a:p>
          <a:p>
            <a:r>
              <a:rPr lang="en-GB" dirty="0"/>
              <a:t>The default thickness is  too thick, Set width to 0.1</a:t>
            </a:r>
          </a:p>
          <a:p>
            <a:r>
              <a:rPr lang="en-GB" dirty="0"/>
              <a:t>Add a material  or it will likely be pink</a:t>
            </a:r>
          </a:p>
          <a:p>
            <a:r>
              <a:rPr lang="en-GB" dirty="0"/>
              <a:t>Experiment by adding  a few points to get the gist of how it works and to set up the camera better in the scene.</a:t>
            </a:r>
          </a:p>
        </p:txBody>
      </p:sp>
      <p:sp>
        <p:nvSpPr>
          <p:cNvPr id="5" name="TextBox 4">
            <a:extLst>
              <a:ext uri="{FF2B5EF4-FFF2-40B4-BE49-F238E27FC236}">
                <a16:creationId xmlns:a16="http://schemas.microsoft.com/office/drawing/2014/main" id="{8120C1CB-C673-1AD0-CFF3-98D6C21A0FBC}"/>
              </a:ext>
            </a:extLst>
          </p:cNvPr>
          <p:cNvSpPr txBox="1"/>
          <p:nvPr/>
        </p:nvSpPr>
        <p:spPr>
          <a:xfrm>
            <a:off x="5368705" y="6315722"/>
            <a:ext cx="7903674" cy="369332"/>
          </a:xfrm>
          <a:prstGeom prst="rect">
            <a:avLst/>
          </a:prstGeom>
          <a:noFill/>
        </p:spPr>
        <p:txBody>
          <a:bodyPr wrap="square">
            <a:spAutoFit/>
          </a:bodyPr>
          <a:lstStyle/>
          <a:p>
            <a:r>
              <a:rPr lang="en-GB" dirty="0"/>
              <a:t>Helper task sheet: Week 05 - </a:t>
            </a:r>
            <a:r>
              <a:rPr lang="en-GB" dirty="0" err="1"/>
              <a:t>Lindenmayer</a:t>
            </a:r>
            <a:r>
              <a:rPr lang="en-GB" dirty="0"/>
              <a:t> Systems - Task 01.pdf</a:t>
            </a:r>
          </a:p>
        </p:txBody>
      </p:sp>
      <p:pic>
        <p:nvPicPr>
          <p:cNvPr id="7" name="Picture 6">
            <a:extLst>
              <a:ext uri="{FF2B5EF4-FFF2-40B4-BE49-F238E27FC236}">
                <a16:creationId xmlns:a16="http://schemas.microsoft.com/office/drawing/2014/main" id="{B354F3CD-12CF-4B8D-6CEF-311AB983EB1A}"/>
              </a:ext>
            </a:extLst>
          </p:cNvPr>
          <p:cNvPicPr>
            <a:picLocks noChangeAspect="1"/>
          </p:cNvPicPr>
          <p:nvPr/>
        </p:nvPicPr>
        <p:blipFill>
          <a:blip r:embed="rId3"/>
          <a:stretch>
            <a:fillRect/>
          </a:stretch>
        </p:blipFill>
        <p:spPr>
          <a:xfrm>
            <a:off x="9690367" y="827642"/>
            <a:ext cx="2371725" cy="3343275"/>
          </a:xfrm>
          <a:prstGeom prst="rect">
            <a:avLst/>
          </a:prstGeom>
        </p:spPr>
      </p:pic>
    </p:spTree>
    <p:extLst>
      <p:ext uri="{BB962C8B-B14F-4D97-AF65-F5344CB8AC3E}">
        <p14:creationId xmlns:p14="http://schemas.microsoft.com/office/powerpoint/2010/main" val="266610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6807-8019-EB97-8513-DC919C24C309}"/>
              </a:ext>
            </a:extLst>
          </p:cNvPr>
          <p:cNvSpPr>
            <a:spLocks noGrp="1"/>
          </p:cNvSpPr>
          <p:nvPr>
            <p:ph type="title"/>
          </p:nvPr>
        </p:nvSpPr>
        <p:spPr/>
        <p:txBody>
          <a:bodyPr/>
          <a:lstStyle/>
          <a:p>
            <a:r>
              <a:rPr lang="en-GB"/>
              <a:t>Pseudocode Explanation</a:t>
            </a:r>
          </a:p>
        </p:txBody>
      </p:sp>
      <p:sp>
        <p:nvSpPr>
          <p:cNvPr id="3" name="Text Placeholder 2">
            <a:extLst>
              <a:ext uri="{FF2B5EF4-FFF2-40B4-BE49-F238E27FC236}">
                <a16:creationId xmlns:a16="http://schemas.microsoft.com/office/drawing/2014/main" id="{E3E0458A-1411-897F-991F-CA4E3EAF9270}"/>
              </a:ext>
            </a:extLst>
          </p:cNvPr>
          <p:cNvSpPr>
            <a:spLocks noGrp="1"/>
          </p:cNvSpPr>
          <p:nvPr>
            <p:ph type="body" idx="1"/>
          </p:nvPr>
        </p:nvSpPr>
        <p:spPr>
          <a:xfrm>
            <a:off x="677333" y="2160589"/>
            <a:ext cx="9806580" cy="2239395"/>
          </a:xfrm>
        </p:spPr>
        <p:txBody>
          <a:bodyPr>
            <a:normAutofit/>
          </a:bodyPr>
          <a:lstStyle/>
          <a:p>
            <a:r>
              <a:rPr lang="en-GB" dirty="0"/>
              <a:t>1. Initialize the L-system with an axiom and rules.</a:t>
            </a:r>
          </a:p>
          <a:p>
            <a:r>
              <a:rPr lang="en-GB" dirty="0"/>
              <a:t>2. Iterate over the number of generations to apply the rules through string modification.</a:t>
            </a:r>
          </a:p>
          <a:p>
            <a:r>
              <a:rPr lang="en-GB" dirty="0"/>
              <a:t>3. Store the resulting finale string.</a:t>
            </a:r>
          </a:p>
          <a:p>
            <a:r>
              <a:rPr lang="en-GB" dirty="0"/>
              <a:t>4. Use turtle graphics to interpret the generated string via conditional checks</a:t>
            </a:r>
          </a:p>
          <a:p>
            <a:r>
              <a:rPr lang="en-GB" dirty="0"/>
              <a:t>5. Draw the resulting fractal in Unity.</a:t>
            </a:r>
          </a:p>
        </p:txBody>
      </p:sp>
      <p:pic>
        <p:nvPicPr>
          <p:cNvPr id="5" name="Picture 4">
            <a:extLst>
              <a:ext uri="{FF2B5EF4-FFF2-40B4-BE49-F238E27FC236}">
                <a16:creationId xmlns:a16="http://schemas.microsoft.com/office/drawing/2014/main" id="{507A0EF3-E880-F2B2-4215-5A86D67EDAF3}"/>
              </a:ext>
            </a:extLst>
          </p:cNvPr>
          <p:cNvPicPr>
            <a:picLocks noChangeAspect="1"/>
          </p:cNvPicPr>
          <p:nvPr/>
        </p:nvPicPr>
        <p:blipFill>
          <a:blip r:embed="rId2"/>
          <a:stretch>
            <a:fillRect/>
          </a:stretch>
        </p:blipFill>
        <p:spPr>
          <a:xfrm>
            <a:off x="3504367" y="4399984"/>
            <a:ext cx="4492884" cy="2287194"/>
          </a:xfrm>
          <a:prstGeom prst="rect">
            <a:avLst/>
          </a:prstGeom>
        </p:spPr>
      </p:pic>
    </p:spTree>
    <p:extLst>
      <p:ext uri="{BB962C8B-B14F-4D97-AF65-F5344CB8AC3E}">
        <p14:creationId xmlns:p14="http://schemas.microsoft.com/office/powerpoint/2010/main" val="53118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A8824-C581-A7C4-FD31-CB053E3D2F46}"/>
              </a:ext>
            </a:extLst>
          </p:cNvPr>
          <p:cNvSpPr>
            <a:spLocks noGrp="1"/>
          </p:cNvSpPr>
          <p:nvPr>
            <p:ph type="title"/>
          </p:nvPr>
        </p:nvSpPr>
        <p:spPr/>
        <p:txBody>
          <a:bodyPr/>
          <a:lstStyle/>
          <a:p>
            <a:r>
              <a:rPr lang="en-GB" dirty="0"/>
              <a:t>Takeaway Task for Students Make it 3D</a:t>
            </a:r>
          </a:p>
        </p:txBody>
      </p:sp>
      <p:sp>
        <p:nvSpPr>
          <p:cNvPr id="3" name="Text Placeholder 2">
            <a:extLst>
              <a:ext uri="{FF2B5EF4-FFF2-40B4-BE49-F238E27FC236}">
                <a16:creationId xmlns:a16="http://schemas.microsoft.com/office/drawing/2014/main" id="{7BDFC3CA-5F9D-CC2C-5BFD-E06700B8C58D}"/>
              </a:ext>
            </a:extLst>
          </p:cNvPr>
          <p:cNvSpPr>
            <a:spLocks noGrp="1"/>
          </p:cNvSpPr>
          <p:nvPr>
            <p:ph type="body" idx="1"/>
          </p:nvPr>
        </p:nvSpPr>
        <p:spPr>
          <a:xfrm>
            <a:off x="677334" y="1671702"/>
            <a:ext cx="8596668" cy="4576698"/>
          </a:xfrm>
        </p:spPr>
        <p:txBody>
          <a:bodyPr>
            <a:normAutofit fontScale="70000" lnSpcReduction="20000"/>
          </a:bodyPr>
          <a:lstStyle/>
          <a:p>
            <a:r>
              <a:rPr lang="en-GB" dirty="0"/>
              <a:t>1. Have all this set up in Unity</a:t>
            </a:r>
          </a:p>
          <a:p>
            <a:r>
              <a:rPr lang="en-GB" dirty="0"/>
              <a:t>2. Do away with ugly line renderer and bring in some 3D </a:t>
            </a:r>
            <a:r>
              <a:rPr lang="en-GB" dirty="0" err="1"/>
              <a:t>gameObjects</a:t>
            </a:r>
            <a:r>
              <a:rPr lang="en-GB" dirty="0"/>
              <a:t> and reference to script.</a:t>
            </a:r>
          </a:p>
          <a:p>
            <a:pPr lvl="1"/>
            <a:r>
              <a:rPr lang="en-GB" dirty="0"/>
              <a:t>Create a branch prefab, Min: Create a cylinder default shape and texture it woody, perhaps its length can be set to globally to adjust the tree?</a:t>
            </a:r>
          </a:p>
          <a:p>
            <a:pPr lvl="1"/>
            <a:r>
              <a:rPr lang="en-GB" dirty="0"/>
              <a:t>Create a leaf prefab, Min: plane with correctly set up transparent shader and tex.</a:t>
            </a:r>
          </a:p>
          <a:p>
            <a:r>
              <a:rPr lang="en-GB" dirty="0"/>
              <a:t>3. Can the turtle do more moves, at the moment he is only drawing on 2D dimensions, what if he could do more?</a:t>
            </a:r>
          </a:p>
          <a:p>
            <a:pPr lvl="1"/>
            <a:r>
              <a:rPr lang="en-GB" dirty="0"/>
              <a:t>Manipulate and add conditionals to decide which way the turtle moves next in a more 3D way.</a:t>
            </a:r>
          </a:p>
          <a:p>
            <a:pPr lvl="2"/>
            <a:r>
              <a:rPr lang="en-GB" dirty="0"/>
              <a:t>New symbols could mean new directions.</a:t>
            </a:r>
          </a:p>
          <a:p>
            <a:pPr lvl="2"/>
            <a:r>
              <a:rPr lang="en-GB" dirty="0"/>
              <a:t>Maybe a better starting string could help.</a:t>
            </a:r>
          </a:p>
          <a:p>
            <a:pPr lvl="2"/>
            <a:r>
              <a:rPr lang="en-GB" dirty="0"/>
              <a:t>Experiment and discover new and interesting results.</a:t>
            </a:r>
          </a:p>
          <a:p>
            <a:r>
              <a:rPr lang="en-GB" dirty="0"/>
              <a:t>4. Experiment with different axioms and rules to create various fractals.</a:t>
            </a:r>
          </a:p>
          <a:p>
            <a:pPr lvl="1"/>
            <a:r>
              <a:rPr lang="en-GB" dirty="0"/>
              <a:t>Improve the L-system script, make it so the rules are no longer hard coded</a:t>
            </a:r>
          </a:p>
          <a:p>
            <a:pPr lvl="2"/>
            <a:r>
              <a:rPr lang="en-GB" dirty="0"/>
              <a:t>For example: </a:t>
            </a:r>
            <a:r>
              <a:rPr lang="en-GB" dirty="0">
                <a:hlinkClick r:id="rId2"/>
              </a:rPr>
              <a:t>https://piratefsh.github.io/p5js-art/public/lsystems/</a:t>
            </a:r>
            <a:r>
              <a:rPr lang="en-GB" dirty="0"/>
              <a:t> Lets you paste in angle, axiom, rules, iterations, length. Your script should do the same</a:t>
            </a:r>
          </a:p>
          <a:p>
            <a:r>
              <a:rPr lang="en-GB" dirty="0"/>
              <a:t>5. Bonus: Create a Editor window to Generate L-systems into new scenes.</a:t>
            </a:r>
          </a:p>
          <a:p>
            <a:pPr marL="0" indent="0">
              <a:buNone/>
            </a:pPr>
            <a:endParaRPr lang="en-GB" dirty="0"/>
          </a:p>
          <a:p>
            <a:pPr marL="0" indent="0">
              <a:buNone/>
            </a:pPr>
            <a:r>
              <a:rPr lang="en-GB" dirty="0"/>
              <a:t>The next couple of pages outline what your script should be able to generate.</a:t>
            </a:r>
          </a:p>
        </p:txBody>
      </p:sp>
      <p:pic>
        <p:nvPicPr>
          <p:cNvPr id="5" name="Picture 4">
            <a:extLst>
              <a:ext uri="{FF2B5EF4-FFF2-40B4-BE49-F238E27FC236}">
                <a16:creationId xmlns:a16="http://schemas.microsoft.com/office/drawing/2014/main" id="{233493A2-3577-9401-4009-F78578EC658D}"/>
              </a:ext>
            </a:extLst>
          </p:cNvPr>
          <p:cNvPicPr>
            <a:picLocks noChangeAspect="1"/>
          </p:cNvPicPr>
          <p:nvPr/>
        </p:nvPicPr>
        <p:blipFill>
          <a:blip r:embed="rId3"/>
          <a:stretch>
            <a:fillRect/>
          </a:stretch>
        </p:blipFill>
        <p:spPr>
          <a:xfrm>
            <a:off x="9507893" y="3316307"/>
            <a:ext cx="2460171" cy="1438376"/>
          </a:xfrm>
          <a:prstGeom prst="rect">
            <a:avLst/>
          </a:prstGeom>
        </p:spPr>
      </p:pic>
    </p:spTree>
    <p:extLst>
      <p:ext uri="{BB962C8B-B14F-4D97-AF65-F5344CB8AC3E}">
        <p14:creationId xmlns:p14="http://schemas.microsoft.com/office/powerpoint/2010/main" val="323312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401D94-7BCD-0D86-A0E0-3BFE9F20CC3E}"/>
              </a:ext>
            </a:extLst>
          </p:cNvPr>
          <p:cNvPicPr>
            <a:picLocks noChangeAspect="1"/>
          </p:cNvPicPr>
          <p:nvPr/>
        </p:nvPicPr>
        <p:blipFill>
          <a:blip r:embed="rId2"/>
          <a:stretch>
            <a:fillRect/>
          </a:stretch>
        </p:blipFill>
        <p:spPr>
          <a:xfrm>
            <a:off x="1323692" y="811181"/>
            <a:ext cx="8458200" cy="5724525"/>
          </a:xfrm>
          <a:prstGeom prst="rect">
            <a:avLst/>
          </a:prstGeom>
        </p:spPr>
      </p:pic>
      <p:sp>
        <p:nvSpPr>
          <p:cNvPr id="2" name="Title 1">
            <a:extLst>
              <a:ext uri="{FF2B5EF4-FFF2-40B4-BE49-F238E27FC236}">
                <a16:creationId xmlns:a16="http://schemas.microsoft.com/office/drawing/2014/main" id="{D88B7D38-937C-3E5D-254C-1307CC9641DF}"/>
              </a:ext>
            </a:extLst>
          </p:cNvPr>
          <p:cNvSpPr>
            <a:spLocks noGrp="1"/>
          </p:cNvSpPr>
          <p:nvPr>
            <p:ph type="title"/>
          </p:nvPr>
        </p:nvSpPr>
        <p:spPr>
          <a:xfrm>
            <a:off x="1323692" y="150781"/>
            <a:ext cx="8596668" cy="1320800"/>
          </a:xfrm>
        </p:spPr>
        <p:txBody>
          <a:bodyPr/>
          <a:lstStyle/>
          <a:p>
            <a:r>
              <a:rPr lang="en-GB" dirty="0"/>
              <a:t>Some quality examples</a:t>
            </a:r>
          </a:p>
        </p:txBody>
      </p:sp>
    </p:spTree>
    <p:extLst>
      <p:ext uri="{BB962C8B-B14F-4D97-AF65-F5344CB8AC3E}">
        <p14:creationId xmlns:p14="http://schemas.microsoft.com/office/powerpoint/2010/main" val="56601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B99C8-8160-2479-B8ED-30B774D403C8}"/>
              </a:ext>
            </a:extLst>
          </p:cNvPr>
          <p:cNvPicPr>
            <a:picLocks noChangeAspect="1"/>
          </p:cNvPicPr>
          <p:nvPr/>
        </p:nvPicPr>
        <p:blipFill>
          <a:blip r:embed="rId2"/>
          <a:stretch>
            <a:fillRect/>
          </a:stretch>
        </p:blipFill>
        <p:spPr>
          <a:xfrm>
            <a:off x="7154923" y="292833"/>
            <a:ext cx="4529610" cy="3337607"/>
          </a:xfrm>
          <a:prstGeom prst="rect">
            <a:avLst/>
          </a:prstGeom>
        </p:spPr>
      </p:pic>
      <p:pic>
        <p:nvPicPr>
          <p:cNvPr id="7" name="Picture 6">
            <a:extLst>
              <a:ext uri="{FF2B5EF4-FFF2-40B4-BE49-F238E27FC236}">
                <a16:creationId xmlns:a16="http://schemas.microsoft.com/office/drawing/2014/main" id="{621C7EB8-0396-7DF3-168D-A3D8776009BC}"/>
              </a:ext>
            </a:extLst>
          </p:cNvPr>
          <p:cNvPicPr>
            <a:picLocks noChangeAspect="1"/>
          </p:cNvPicPr>
          <p:nvPr/>
        </p:nvPicPr>
        <p:blipFill>
          <a:blip r:embed="rId3"/>
          <a:stretch>
            <a:fillRect/>
          </a:stretch>
        </p:blipFill>
        <p:spPr>
          <a:xfrm>
            <a:off x="4468922" y="308677"/>
            <a:ext cx="2457450" cy="4019550"/>
          </a:xfrm>
          <a:prstGeom prst="rect">
            <a:avLst/>
          </a:prstGeom>
        </p:spPr>
      </p:pic>
      <p:pic>
        <p:nvPicPr>
          <p:cNvPr id="9" name="Picture 8">
            <a:extLst>
              <a:ext uri="{FF2B5EF4-FFF2-40B4-BE49-F238E27FC236}">
                <a16:creationId xmlns:a16="http://schemas.microsoft.com/office/drawing/2014/main" id="{98F832D4-54AD-6533-EE4E-5E9B6652FB13}"/>
              </a:ext>
            </a:extLst>
          </p:cNvPr>
          <p:cNvPicPr>
            <a:picLocks noChangeAspect="1"/>
          </p:cNvPicPr>
          <p:nvPr/>
        </p:nvPicPr>
        <p:blipFill>
          <a:blip r:embed="rId4"/>
          <a:stretch>
            <a:fillRect/>
          </a:stretch>
        </p:blipFill>
        <p:spPr>
          <a:xfrm>
            <a:off x="194993" y="292833"/>
            <a:ext cx="4045378" cy="3499618"/>
          </a:xfrm>
          <a:prstGeom prst="rect">
            <a:avLst/>
          </a:prstGeom>
        </p:spPr>
      </p:pic>
      <p:pic>
        <p:nvPicPr>
          <p:cNvPr id="11" name="Picture 10">
            <a:extLst>
              <a:ext uri="{FF2B5EF4-FFF2-40B4-BE49-F238E27FC236}">
                <a16:creationId xmlns:a16="http://schemas.microsoft.com/office/drawing/2014/main" id="{F4F08537-4EBB-A0F4-443B-81B71017C092}"/>
              </a:ext>
            </a:extLst>
          </p:cNvPr>
          <p:cNvPicPr>
            <a:picLocks noChangeAspect="1"/>
          </p:cNvPicPr>
          <p:nvPr/>
        </p:nvPicPr>
        <p:blipFill>
          <a:blip r:embed="rId5"/>
          <a:stretch>
            <a:fillRect/>
          </a:stretch>
        </p:blipFill>
        <p:spPr>
          <a:xfrm>
            <a:off x="194993" y="2829423"/>
            <a:ext cx="1781175" cy="2457450"/>
          </a:xfrm>
          <a:prstGeom prst="rect">
            <a:avLst/>
          </a:prstGeom>
        </p:spPr>
      </p:pic>
      <p:sp>
        <p:nvSpPr>
          <p:cNvPr id="12" name="TextBox 11">
            <a:extLst>
              <a:ext uri="{FF2B5EF4-FFF2-40B4-BE49-F238E27FC236}">
                <a16:creationId xmlns:a16="http://schemas.microsoft.com/office/drawing/2014/main" id="{6CC57AC9-5093-749D-3A6A-53E4C63D6C25}"/>
              </a:ext>
            </a:extLst>
          </p:cNvPr>
          <p:cNvSpPr txBox="1"/>
          <p:nvPr/>
        </p:nvSpPr>
        <p:spPr>
          <a:xfrm>
            <a:off x="2164917" y="3893330"/>
            <a:ext cx="1886705" cy="646331"/>
          </a:xfrm>
          <a:prstGeom prst="rect">
            <a:avLst/>
          </a:prstGeom>
          <a:noFill/>
        </p:spPr>
        <p:txBody>
          <a:bodyPr wrap="square" rtlCol="0">
            <a:spAutoFit/>
          </a:bodyPr>
          <a:lstStyle/>
          <a:p>
            <a:pPr algn="ctr"/>
            <a:r>
              <a:rPr lang="en-GB" dirty="0"/>
              <a:t>Stochastic Fuzzy Weed</a:t>
            </a:r>
          </a:p>
        </p:txBody>
      </p:sp>
      <p:pic>
        <p:nvPicPr>
          <p:cNvPr id="14" name="Picture 13">
            <a:extLst>
              <a:ext uri="{FF2B5EF4-FFF2-40B4-BE49-F238E27FC236}">
                <a16:creationId xmlns:a16="http://schemas.microsoft.com/office/drawing/2014/main" id="{4C4121FC-B9AC-20B9-06B0-296479506ED0}"/>
              </a:ext>
            </a:extLst>
          </p:cNvPr>
          <p:cNvPicPr>
            <a:picLocks noChangeAspect="1"/>
          </p:cNvPicPr>
          <p:nvPr/>
        </p:nvPicPr>
        <p:blipFill>
          <a:blip r:embed="rId6"/>
          <a:stretch>
            <a:fillRect/>
          </a:stretch>
        </p:blipFill>
        <p:spPr>
          <a:xfrm>
            <a:off x="5890788" y="2927982"/>
            <a:ext cx="1149860" cy="1930696"/>
          </a:xfrm>
          <a:prstGeom prst="rect">
            <a:avLst/>
          </a:prstGeom>
        </p:spPr>
      </p:pic>
      <p:sp>
        <p:nvSpPr>
          <p:cNvPr id="15" name="TextBox 14">
            <a:extLst>
              <a:ext uri="{FF2B5EF4-FFF2-40B4-BE49-F238E27FC236}">
                <a16:creationId xmlns:a16="http://schemas.microsoft.com/office/drawing/2014/main" id="{25AD2315-5E19-D42E-3C72-FCFE7B3A8247}"/>
              </a:ext>
            </a:extLst>
          </p:cNvPr>
          <p:cNvSpPr txBox="1"/>
          <p:nvPr/>
        </p:nvSpPr>
        <p:spPr>
          <a:xfrm>
            <a:off x="4468922" y="5286873"/>
            <a:ext cx="2457450" cy="369332"/>
          </a:xfrm>
          <a:prstGeom prst="rect">
            <a:avLst/>
          </a:prstGeom>
          <a:noFill/>
        </p:spPr>
        <p:txBody>
          <a:bodyPr wrap="square" rtlCol="0">
            <a:spAutoFit/>
          </a:bodyPr>
          <a:lstStyle/>
          <a:p>
            <a:r>
              <a:rPr lang="en-GB" dirty="0"/>
              <a:t>Arrow Weed</a:t>
            </a:r>
          </a:p>
        </p:txBody>
      </p:sp>
      <p:pic>
        <p:nvPicPr>
          <p:cNvPr id="17" name="Picture 16">
            <a:extLst>
              <a:ext uri="{FF2B5EF4-FFF2-40B4-BE49-F238E27FC236}">
                <a16:creationId xmlns:a16="http://schemas.microsoft.com/office/drawing/2014/main" id="{85A5ABC7-FA7B-976F-7325-3246C0DA2AF2}"/>
              </a:ext>
            </a:extLst>
          </p:cNvPr>
          <p:cNvPicPr>
            <a:picLocks noChangeAspect="1"/>
          </p:cNvPicPr>
          <p:nvPr/>
        </p:nvPicPr>
        <p:blipFill>
          <a:blip r:embed="rId7"/>
          <a:stretch>
            <a:fillRect/>
          </a:stretch>
        </p:blipFill>
        <p:spPr>
          <a:xfrm>
            <a:off x="10192108" y="3099501"/>
            <a:ext cx="1895433" cy="2457451"/>
          </a:xfrm>
          <a:prstGeom prst="rect">
            <a:avLst/>
          </a:prstGeom>
        </p:spPr>
      </p:pic>
      <p:sp>
        <p:nvSpPr>
          <p:cNvPr id="18" name="TextBox 17">
            <a:extLst>
              <a:ext uri="{FF2B5EF4-FFF2-40B4-BE49-F238E27FC236}">
                <a16:creationId xmlns:a16="http://schemas.microsoft.com/office/drawing/2014/main" id="{E01172FE-2FA2-FEC8-6C9C-A763EA4041EA}"/>
              </a:ext>
            </a:extLst>
          </p:cNvPr>
          <p:cNvSpPr txBox="1"/>
          <p:nvPr/>
        </p:nvSpPr>
        <p:spPr>
          <a:xfrm>
            <a:off x="7343672" y="3893330"/>
            <a:ext cx="2470284" cy="923330"/>
          </a:xfrm>
          <a:prstGeom prst="rect">
            <a:avLst/>
          </a:prstGeom>
          <a:noFill/>
        </p:spPr>
        <p:txBody>
          <a:bodyPr wrap="square" rtlCol="0">
            <a:spAutoFit/>
          </a:bodyPr>
          <a:lstStyle/>
          <a:p>
            <a:r>
              <a:rPr lang="en-GB" dirty="0"/>
              <a:t>Fuzzy Weed</a:t>
            </a:r>
          </a:p>
          <a:p>
            <a:r>
              <a:rPr lang="en-GB" dirty="0"/>
              <a:t>I manipulated to look</a:t>
            </a:r>
          </a:p>
          <a:p>
            <a:r>
              <a:rPr lang="en-GB" dirty="0"/>
              <a:t>More bonsai</a:t>
            </a:r>
          </a:p>
        </p:txBody>
      </p:sp>
    </p:spTree>
    <p:extLst>
      <p:ext uri="{BB962C8B-B14F-4D97-AF65-F5344CB8AC3E}">
        <p14:creationId xmlns:p14="http://schemas.microsoft.com/office/powerpoint/2010/main" val="281474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eerotate">
            <a:hlinkClick r:id="" action="ppaction://media"/>
            <a:extLst>
              <a:ext uri="{FF2B5EF4-FFF2-40B4-BE49-F238E27FC236}">
                <a16:creationId xmlns:a16="http://schemas.microsoft.com/office/drawing/2014/main" id="{AE0999DA-6A4B-EA82-01F5-685633B327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9970" y="417355"/>
            <a:ext cx="6560136" cy="55351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902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Chemical formulae are written on paper">
            <a:extLst>
              <a:ext uri="{FF2B5EF4-FFF2-40B4-BE49-F238E27FC236}">
                <a16:creationId xmlns:a16="http://schemas.microsoft.com/office/drawing/2014/main" id="{C1BB9B17-5F95-3E94-DDF5-1A7C62039159}"/>
              </a:ext>
            </a:extLst>
          </p:cNvPr>
          <p:cNvPicPr>
            <a:picLocks noChangeAspect="1"/>
          </p:cNvPicPr>
          <p:nvPr/>
        </p:nvPicPr>
        <p:blipFill rotWithShape="1">
          <a:blip r:embed="rId3"/>
          <a:srcRect l="24772" r="25228"/>
          <a:stretch/>
        </p:blipFill>
        <p:spPr>
          <a:xfrm>
            <a:off x="-8622" y="10"/>
            <a:ext cx="6096000" cy="6857990"/>
          </a:xfrm>
          <a:prstGeom prst="rect">
            <a:avLst/>
          </a:prstGeom>
        </p:spPr>
      </p:pic>
      <p:sp>
        <p:nvSpPr>
          <p:cNvPr id="2" name="Title 1">
            <a:extLst>
              <a:ext uri="{FF2B5EF4-FFF2-40B4-BE49-F238E27FC236}">
                <a16:creationId xmlns:a16="http://schemas.microsoft.com/office/drawing/2014/main" id="{429E9185-6641-2DCF-718B-E64A64336CEB}"/>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a:t>What are L-systems?</a:t>
            </a:r>
          </a:p>
        </p:txBody>
      </p:sp>
      <p:sp>
        <p:nvSpPr>
          <p:cNvPr id="3" name="Text Placeholder 2">
            <a:extLst>
              <a:ext uri="{FF2B5EF4-FFF2-40B4-BE49-F238E27FC236}">
                <a16:creationId xmlns:a16="http://schemas.microsoft.com/office/drawing/2014/main" id="{A25CBF00-A26D-7963-1C7B-593521047C8C}"/>
              </a:ext>
            </a:extLst>
          </p:cNvPr>
          <p:cNvSpPr>
            <a:spLocks noGrp="1"/>
          </p:cNvSpPr>
          <p:nvPr>
            <p:ph type="body" idx="1"/>
          </p:nvPr>
        </p:nvSpPr>
        <p:spPr>
          <a:xfrm>
            <a:off x="6900493" y="1732449"/>
            <a:ext cx="4403596" cy="4058751"/>
          </a:xfrm>
        </p:spPr>
        <p:txBody>
          <a:bodyPr vert="horz" lIns="91440" tIns="45720" rIns="91440" bIns="45720" rtlCol="0" anchor="t">
            <a:normAutofit/>
          </a:bodyPr>
          <a:lstStyle/>
          <a:p>
            <a:r>
              <a:rPr lang="en-US" sz="1800"/>
              <a:t>L-systems (Lindenmayer systems) are formal grammars primarily used to model the growth processes of plants and fractals. They consist of an alphabet of symbols, an axiom (initial string), and production rules that define how each symbol can be replaced.</a:t>
            </a:r>
          </a:p>
        </p:txBody>
      </p:sp>
    </p:spTree>
    <p:extLst>
      <p:ext uri="{BB962C8B-B14F-4D97-AF65-F5344CB8AC3E}">
        <p14:creationId xmlns:p14="http://schemas.microsoft.com/office/powerpoint/2010/main" val="563498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icroscopic view of algae">
            <a:extLst>
              <a:ext uri="{FF2B5EF4-FFF2-40B4-BE49-F238E27FC236}">
                <a16:creationId xmlns:a16="http://schemas.microsoft.com/office/drawing/2014/main" id="{82D09A39-0917-EDAD-44D3-A6F7DCDF0EC9}"/>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FEC54DC-EDF6-6AE4-2A35-07CCFB80573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a:t>History of L-systems</a:t>
            </a:r>
          </a:p>
        </p:txBody>
      </p:sp>
      <p:sp>
        <p:nvSpPr>
          <p:cNvPr id="3" name="Text Placeholder 2">
            <a:extLst>
              <a:ext uri="{FF2B5EF4-FFF2-40B4-BE49-F238E27FC236}">
                <a16:creationId xmlns:a16="http://schemas.microsoft.com/office/drawing/2014/main" id="{82F2CFE2-DF72-A306-F711-49174111B21E}"/>
              </a:ext>
            </a:extLst>
          </p:cNvPr>
          <p:cNvSpPr>
            <a:spLocks noGrp="1"/>
          </p:cNvSpPr>
          <p:nvPr>
            <p:ph type="body" idx="1"/>
          </p:nvPr>
        </p:nvSpPr>
        <p:spPr>
          <a:xfrm>
            <a:off x="677334" y="2160589"/>
            <a:ext cx="3851122" cy="3880773"/>
          </a:xfrm>
        </p:spPr>
        <p:txBody>
          <a:bodyPr vert="horz" lIns="91440" tIns="45720" rIns="91440" bIns="45720" rtlCol="0">
            <a:normAutofit lnSpcReduction="10000"/>
          </a:bodyPr>
          <a:lstStyle/>
          <a:p>
            <a:r>
              <a:rPr lang="en-US" dirty="0"/>
              <a:t>L-systems were introduced by the biologist </a:t>
            </a:r>
            <a:r>
              <a:rPr lang="en-US" dirty="0" err="1"/>
              <a:t>Aristid</a:t>
            </a:r>
            <a:r>
              <a:rPr lang="en-US" dirty="0"/>
              <a:t> </a:t>
            </a:r>
            <a:r>
              <a:rPr lang="en-US" dirty="0" err="1"/>
              <a:t>Lindenmayer</a:t>
            </a:r>
            <a:r>
              <a:rPr lang="en-US" dirty="0"/>
              <a:t> in 1968. They were initially used to model the growth patterns of algae, but have since been applied to various biological and computer graphics applications.</a:t>
            </a:r>
          </a:p>
          <a:p>
            <a:endParaRPr lang="en-US" dirty="0"/>
          </a:p>
          <a:p>
            <a:r>
              <a:rPr lang="en-GB" dirty="0"/>
              <a:t>L-systems are a mathematical formalism that can be used to model the growth processes of plant development.</a:t>
            </a:r>
          </a:p>
          <a:p>
            <a:endParaRPr lang="en-US" dirty="0"/>
          </a:p>
        </p:txBody>
      </p:sp>
    </p:spTree>
    <p:extLst>
      <p:ext uri="{BB962C8B-B14F-4D97-AF65-F5344CB8AC3E}">
        <p14:creationId xmlns:p14="http://schemas.microsoft.com/office/powerpoint/2010/main" val="1286671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31BE1-04A9-2C61-A21E-230A97815BD2}"/>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5400"/>
              <a:t>Applications in Computer Graphics</a:t>
            </a:r>
          </a:p>
        </p:txBody>
      </p:sp>
      <p:sp>
        <p:nvSpPr>
          <p:cNvPr id="3" name="Text Placeholder 2">
            <a:extLst>
              <a:ext uri="{FF2B5EF4-FFF2-40B4-BE49-F238E27FC236}">
                <a16:creationId xmlns:a16="http://schemas.microsoft.com/office/drawing/2014/main" id="{074307BC-AA83-C673-27B0-1C11B20E8D1A}"/>
              </a:ext>
            </a:extLst>
          </p:cNvPr>
          <p:cNvSpPr>
            <a:spLocks noGrp="1"/>
          </p:cNvSpPr>
          <p:nvPr>
            <p:ph type="body" idx="1"/>
          </p:nvPr>
        </p:nvSpPr>
        <p:spPr>
          <a:xfrm>
            <a:off x="4654296" y="2706624"/>
            <a:ext cx="6894576" cy="3483864"/>
          </a:xfrm>
        </p:spPr>
        <p:txBody>
          <a:bodyPr vert="horz" lIns="91440" tIns="45720" rIns="91440" bIns="45720" rtlCol="0">
            <a:normAutofit/>
          </a:bodyPr>
          <a:lstStyle/>
          <a:p>
            <a:r>
              <a:rPr lang="en-US" sz="2200" dirty="0"/>
              <a:t>Modeling realistic plants and trees in movies </a:t>
            </a:r>
            <a:r>
              <a:rPr lang="en-US" sz="2200"/>
              <a:t>and games.</a:t>
            </a:r>
            <a:endParaRPr lang="en-US" sz="2200" dirty="0"/>
          </a:p>
          <a:p>
            <a:r>
              <a:rPr lang="en-US" sz="2200" dirty="0"/>
              <a:t>Creating fractal landscapes and terrains. </a:t>
            </a:r>
          </a:p>
          <a:p>
            <a:r>
              <a:rPr lang="en-US" sz="2200" dirty="0"/>
              <a:t>Simulating natural growth processes.</a:t>
            </a:r>
          </a:p>
          <a:p>
            <a:r>
              <a:rPr lang="en-US" sz="2200" dirty="0"/>
              <a:t>Generating textures and patterns.</a:t>
            </a:r>
          </a:p>
        </p:txBody>
      </p:sp>
      <p:pic>
        <p:nvPicPr>
          <p:cNvPr id="5" name="Picture 4" descr="Black and white illustration of a palm and nuts plants">
            <a:extLst>
              <a:ext uri="{FF2B5EF4-FFF2-40B4-BE49-F238E27FC236}">
                <a16:creationId xmlns:a16="http://schemas.microsoft.com/office/drawing/2014/main" id="{1A12E077-EAF7-5789-8077-0D9760992B2A}"/>
              </a:ext>
            </a:extLst>
          </p:cNvPr>
          <p:cNvPicPr>
            <a:picLocks noChangeAspect="1"/>
          </p:cNvPicPr>
          <p:nvPr/>
        </p:nvPicPr>
        <p:blipFill rotWithShape="1">
          <a:blip r:embed="rId2"/>
          <a:srcRect l="27897" r="27784"/>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Tree>
    <p:extLst>
      <p:ext uri="{BB962C8B-B14F-4D97-AF65-F5344CB8AC3E}">
        <p14:creationId xmlns:p14="http://schemas.microsoft.com/office/powerpoint/2010/main" val="117552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ross section of young plant and roots">
            <a:extLst>
              <a:ext uri="{FF2B5EF4-FFF2-40B4-BE49-F238E27FC236}">
                <a16:creationId xmlns:a16="http://schemas.microsoft.com/office/drawing/2014/main" id="{CD9B91FD-4794-E55C-BA0F-AA79E18C7AF6}"/>
              </a:ext>
            </a:extLst>
          </p:cNvPr>
          <p:cNvPicPr>
            <a:picLocks noChangeAspect="1"/>
          </p:cNvPicPr>
          <p:nvPr/>
        </p:nvPicPr>
        <p:blipFill rotWithShape="1">
          <a:blip r:embed="rId2"/>
          <a:srcRect l="17405"/>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9E0EADC-90F4-36D2-87C4-F6EBE8C5D046}"/>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a:t>Example: Plant Generation</a:t>
            </a:r>
          </a:p>
        </p:txBody>
      </p:sp>
      <p:sp>
        <p:nvSpPr>
          <p:cNvPr id="3" name="Text Placeholder 2">
            <a:extLst>
              <a:ext uri="{FF2B5EF4-FFF2-40B4-BE49-F238E27FC236}">
                <a16:creationId xmlns:a16="http://schemas.microsoft.com/office/drawing/2014/main" id="{79A2BFFD-3630-91E5-41E4-C9F1DAE2827B}"/>
              </a:ext>
            </a:extLst>
          </p:cNvPr>
          <p:cNvSpPr>
            <a:spLocks noGrp="1"/>
          </p:cNvSpPr>
          <p:nvPr>
            <p:ph type="body" idx="1"/>
          </p:nvPr>
        </p:nvSpPr>
        <p:spPr>
          <a:xfrm>
            <a:off x="677334" y="2160589"/>
            <a:ext cx="3851122" cy="3880773"/>
          </a:xfrm>
        </p:spPr>
        <p:txBody>
          <a:bodyPr vert="horz" lIns="91440" tIns="45720" rIns="91440" bIns="45720" rtlCol="0">
            <a:normAutofit/>
          </a:bodyPr>
          <a:lstStyle/>
          <a:p>
            <a:r>
              <a:rPr lang="en-US" dirty="0"/>
              <a:t>Using L-Systems, we can generate complex plant or Tree structures by defining simple rules. For example, a rule set can define how branches and leaves grow recursively.</a:t>
            </a:r>
          </a:p>
        </p:txBody>
      </p:sp>
    </p:spTree>
    <p:extLst>
      <p:ext uri="{BB962C8B-B14F-4D97-AF65-F5344CB8AC3E}">
        <p14:creationId xmlns:p14="http://schemas.microsoft.com/office/powerpoint/2010/main" val="208239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A31B-31CC-A662-477A-43C69B8A39CF}"/>
              </a:ext>
            </a:extLst>
          </p:cNvPr>
          <p:cNvSpPr>
            <a:spLocks noGrp="1"/>
          </p:cNvSpPr>
          <p:nvPr>
            <p:ph type="title"/>
          </p:nvPr>
        </p:nvSpPr>
        <p:spPr>
          <a:xfrm>
            <a:off x="337031" y="330347"/>
            <a:ext cx="3547581" cy="1600631"/>
          </a:xfrm>
        </p:spPr>
        <p:txBody>
          <a:bodyPr vert="horz" lIns="91440" tIns="45720" rIns="91440" bIns="45720" rtlCol="0" anchor="ctr">
            <a:normAutofit/>
          </a:bodyPr>
          <a:lstStyle/>
          <a:p>
            <a:r>
              <a:rPr lang="en-US" sz="4400" dirty="0"/>
              <a:t>Basic Concepts</a:t>
            </a:r>
          </a:p>
        </p:txBody>
      </p:sp>
      <p:graphicFrame>
        <p:nvGraphicFramePr>
          <p:cNvPr id="5" name="Text Placeholder 2">
            <a:extLst>
              <a:ext uri="{FF2B5EF4-FFF2-40B4-BE49-F238E27FC236}">
                <a16:creationId xmlns:a16="http://schemas.microsoft.com/office/drawing/2014/main" id="{69D4584A-09A9-C3EF-3D94-E18547802B2A}"/>
              </a:ext>
            </a:extLst>
          </p:cNvPr>
          <p:cNvGraphicFramePr/>
          <p:nvPr>
            <p:extLst>
              <p:ext uri="{D42A27DB-BD31-4B8C-83A1-F6EECF244321}">
                <p14:modId xmlns:p14="http://schemas.microsoft.com/office/powerpoint/2010/main" val="364617729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F830429-B1BE-133B-4792-064D3B095390}"/>
              </a:ext>
            </a:extLst>
          </p:cNvPr>
          <p:cNvSpPr txBox="1"/>
          <p:nvPr/>
        </p:nvSpPr>
        <p:spPr>
          <a:xfrm>
            <a:off x="334176" y="2493878"/>
            <a:ext cx="3179556" cy="2308324"/>
          </a:xfrm>
          <a:prstGeom prst="rect">
            <a:avLst/>
          </a:prstGeom>
          <a:noFill/>
        </p:spPr>
        <p:txBody>
          <a:bodyPr wrap="square">
            <a:spAutoFit/>
          </a:bodyPr>
          <a:lstStyle/>
          <a:p>
            <a:r>
              <a:rPr lang="en-GB" dirty="0"/>
              <a:t>L-Systems use a set of rules and symbols to recursively generate complex structures. They consist of an </a:t>
            </a:r>
            <a:r>
              <a:rPr lang="en-GB" b="1" dirty="0"/>
              <a:t>axiom</a:t>
            </a:r>
            <a:r>
              <a:rPr lang="en-GB" dirty="0"/>
              <a:t> (initial string) and </a:t>
            </a:r>
            <a:r>
              <a:rPr lang="en-GB" b="1" dirty="0"/>
              <a:t>production rules </a:t>
            </a:r>
            <a:r>
              <a:rPr lang="en-GB" dirty="0"/>
              <a:t>that replace each symbol with a string of symbols.</a:t>
            </a:r>
          </a:p>
        </p:txBody>
      </p:sp>
    </p:spTree>
    <p:extLst>
      <p:ext uri="{BB962C8B-B14F-4D97-AF65-F5344CB8AC3E}">
        <p14:creationId xmlns:p14="http://schemas.microsoft.com/office/powerpoint/2010/main" val="382509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B385-8A28-184E-3D05-30DCC00FECA5}"/>
              </a:ext>
            </a:extLst>
          </p:cNvPr>
          <p:cNvSpPr>
            <a:spLocks noGrp="1"/>
          </p:cNvSpPr>
          <p:nvPr>
            <p:ph type="title"/>
          </p:nvPr>
        </p:nvSpPr>
        <p:spPr>
          <a:xfrm>
            <a:off x="5536734" y="609600"/>
            <a:ext cx="3737268" cy="1320800"/>
          </a:xfrm>
        </p:spPr>
        <p:txBody>
          <a:bodyPr vert="horz" lIns="91440" tIns="45720" rIns="91440" bIns="45720" rtlCol="0" anchor="t">
            <a:normAutofit/>
          </a:bodyPr>
          <a:lstStyle/>
          <a:p>
            <a:r>
              <a:rPr lang="en-US"/>
              <a:t>Example: Terrain Generation</a:t>
            </a:r>
          </a:p>
        </p:txBody>
      </p:sp>
      <p:sp>
        <p:nvSpPr>
          <p:cNvPr id="3" name="Text Placeholder 2">
            <a:extLst>
              <a:ext uri="{FF2B5EF4-FFF2-40B4-BE49-F238E27FC236}">
                <a16:creationId xmlns:a16="http://schemas.microsoft.com/office/drawing/2014/main" id="{2796F0C7-7947-062D-E6BE-8C4DE0B97E8F}"/>
              </a:ext>
            </a:extLst>
          </p:cNvPr>
          <p:cNvSpPr>
            <a:spLocks noGrp="1"/>
          </p:cNvSpPr>
          <p:nvPr>
            <p:ph type="body" idx="1"/>
          </p:nvPr>
        </p:nvSpPr>
        <p:spPr>
          <a:xfrm>
            <a:off x="5209563" y="2160589"/>
            <a:ext cx="4064439" cy="3880773"/>
          </a:xfrm>
        </p:spPr>
        <p:txBody>
          <a:bodyPr vert="horz" lIns="91440" tIns="45720" rIns="91440" bIns="45720" rtlCol="0">
            <a:normAutofit/>
          </a:bodyPr>
          <a:lstStyle/>
          <a:p>
            <a:r>
              <a:rPr lang="en-US" dirty="0"/>
              <a:t>L-Systems can be used to create realistic terrain by defining rules that simulate natural erosion and deposition processes. This can be used in games to add a more  dynamic feel to landscapes.</a:t>
            </a:r>
          </a:p>
        </p:txBody>
      </p:sp>
      <p:pic>
        <p:nvPicPr>
          <p:cNvPr id="5" name="Picture 4" descr="Woman meditating on a sofa">
            <a:extLst>
              <a:ext uri="{FF2B5EF4-FFF2-40B4-BE49-F238E27FC236}">
                <a16:creationId xmlns:a16="http://schemas.microsoft.com/office/drawing/2014/main" id="{6713AE9D-6305-493F-3E3D-ADCF7AFAEC63}"/>
              </a:ext>
            </a:extLst>
          </p:cNvPr>
          <p:cNvPicPr>
            <a:picLocks noChangeAspect="1"/>
          </p:cNvPicPr>
          <p:nvPr/>
        </p:nvPicPr>
        <p:blipFill rotWithShape="1">
          <a:blip r:embed="rId2"/>
          <a:srcRect l="18123" r="29367"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88656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Snow covered spruce branches">
            <a:extLst>
              <a:ext uri="{FF2B5EF4-FFF2-40B4-BE49-F238E27FC236}">
                <a16:creationId xmlns:a16="http://schemas.microsoft.com/office/drawing/2014/main" id="{B6C463DB-E658-598D-02B7-0A87BC5B0AA1}"/>
              </a:ext>
            </a:extLst>
          </p:cNvPr>
          <p:cNvPicPr>
            <a:picLocks noChangeAspect="1"/>
          </p:cNvPicPr>
          <p:nvPr/>
        </p:nvPicPr>
        <p:blipFill rotWithShape="1">
          <a:blip r:embed="rId2">
            <a:duotone>
              <a:prstClr val="black"/>
              <a:schemeClr val="tx2">
                <a:tint val="45000"/>
                <a:satMod val="400000"/>
              </a:schemeClr>
            </a:duotone>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F775871-CB9C-0AEB-58E8-54AA2A01F804}"/>
              </a:ext>
            </a:extLst>
          </p:cNvPr>
          <p:cNvSpPr>
            <a:spLocks noGrp="1"/>
          </p:cNvSpPr>
          <p:nvPr>
            <p:ph type="title"/>
          </p:nvPr>
        </p:nvSpPr>
        <p:spPr/>
        <p:txBody>
          <a:bodyPr vert="horz" lIns="91440" tIns="45720" rIns="91440" bIns="45720" rtlCol="0" anchor="t">
            <a:normAutofit/>
          </a:bodyPr>
          <a:lstStyle/>
          <a:p>
            <a:r>
              <a:rPr lang="en-US"/>
              <a:t>Example: Fractal Trees</a:t>
            </a:r>
          </a:p>
        </p:txBody>
      </p:sp>
      <p:sp>
        <p:nvSpPr>
          <p:cNvPr id="3" name="Text Placeholder 2">
            <a:extLst>
              <a:ext uri="{FF2B5EF4-FFF2-40B4-BE49-F238E27FC236}">
                <a16:creationId xmlns:a16="http://schemas.microsoft.com/office/drawing/2014/main" id="{EA92EAFD-3F4D-E3CC-ACF6-FE1F9C1F7CE8}"/>
              </a:ext>
            </a:extLst>
          </p:cNvPr>
          <p:cNvSpPr>
            <a:spLocks noGrp="1"/>
          </p:cNvSpPr>
          <p:nvPr>
            <p:ph type="body" idx="1"/>
          </p:nvPr>
        </p:nvSpPr>
        <p:spPr/>
        <p:txBody>
          <a:bodyPr vert="horz" lIns="91440" tIns="45720" rIns="91440" bIns="45720" rtlCol="0">
            <a:normAutofit/>
          </a:bodyPr>
          <a:lstStyle/>
          <a:p>
            <a:r>
              <a:rPr lang="en-US">
                <a:solidFill>
                  <a:srgbClr val="FFFFFF"/>
                </a:solidFill>
              </a:rPr>
              <a:t>Fractal trees can be generated using L-Systems by defining rules that create branching patterns. Each iteration adds more branches, creating a realistic tree structure.</a:t>
            </a:r>
          </a:p>
        </p:txBody>
      </p:sp>
    </p:spTree>
    <p:extLst>
      <p:ext uri="{BB962C8B-B14F-4D97-AF65-F5344CB8AC3E}">
        <p14:creationId xmlns:p14="http://schemas.microsoft.com/office/powerpoint/2010/main" val="321681163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98FC-C8F3-9957-28A6-3E247C446550}"/>
              </a:ext>
            </a:extLst>
          </p:cNvPr>
          <p:cNvSpPr>
            <a:spLocks noGrp="1"/>
          </p:cNvSpPr>
          <p:nvPr>
            <p:ph type="title"/>
          </p:nvPr>
        </p:nvSpPr>
        <p:spPr>
          <a:xfrm>
            <a:off x="677333" y="609600"/>
            <a:ext cx="9127569" cy="1320800"/>
          </a:xfrm>
        </p:spPr>
        <p:txBody>
          <a:bodyPr/>
          <a:lstStyle/>
          <a:p>
            <a:r>
              <a:rPr lang="en-GB" dirty="0" err="1"/>
              <a:t>Heres</a:t>
            </a:r>
            <a:r>
              <a:rPr lang="en-GB" dirty="0"/>
              <a:t> the Simplest L-system I can think of</a:t>
            </a:r>
          </a:p>
        </p:txBody>
      </p:sp>
      <p:sp>
        <p:nvSpPr>
          <p:cNvPr id="3" name="Text Placeholder 2">
            <a:extLst>
              <a:ext uri="{FF2B5EF4-FFF2-40B4-BE49-F238E27FC236}">
                <a16:creationId xmlns:a16="http://schemas.microsoft.com/office/drawing/2014/main" id="{8A9BBE15-59FC-93C2-FDE2-84695CA193D2}"/>
              </a:ext>
            </a:extLst>
          </p:cNvPr>
          <p:cNvSpPr>
            <a:spLocks noGrp="1"/>
          </p:cNvSpPr>
          <p:nvPr>
            <p:ph type="body" idx="1"/>
          </p:nvPr>
        </p:nvSpPr>
        <p:spPr>
          <a:xfrm>
            <a:off x="677334" y="2160589"/>
            <a:ext cx="8596668" cy="2375197"/>
          </a:xfrm>
        </p:spPr>
        <p:txBody>
          <a:bodyPr/>
          <a:lstStyle/>
          <a:p>
            <a:r>
              <a:rPr lang="en-GB" dirty="0"/>
              <a:t>Alphabet: {F}</a:t>
            </a:r>
          </a:p>
          <a:p>
            <a:r>
              <a:rPr lang="en-GB" dirty="0"/>
              <a:t>Axiom: F++F++F</a:t>
            </a:r>
          </a:p>
          <a:p>
            <a:r>
              <a:rPr lang="en-GB" dirty="0"/>
              <a:t>Rule: F -&gt; F=F-F++F-F </a:t>
            </a:r>
          </a:p>
          <a:p>
            <a:r>
              <a:rPr lang="en-GB" dirty="0"/>
              <a:t>Turn Angle: 60</a:t>
            </a:r>
          </a:p>
          <a:p>
            <a:r>
              <a:rPr lang="en-GB" dirty="0"/>
              <a:t>This example generates the Koch Curve.</a:t>
            </a:r>
          </a:p>
        </p:txBody>
      </p:sp>
      <p:pic>
        <p:nvPicPr>
          <p:cNvPr id="1028" name="Picture 4" descr="Koch snowflake after 4 iterations">
            <a:extLst>
              <a:ext uri="{FF2B5EF4-FFF2-40B4-BE49-F238E27FC236}">
                <a16:creationId xmlns:a16="http://schemas.microsoft.com/office/drawing/2014/main" id="{17333DE0-F488-AB77-49D9-53D672B44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1" y="1463122"/>
            <a:ext cx="3812527" cy="393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75032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2191</TotalTime>
  <Words>1311</Words>
  <Application>Microsoft Office PowerPoint</Application>
  <PresentationFormat>Widescreen</PresentationFormat>
  <Paragraphs>141</Paragraphs>
  <Slides>19</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Lato</vt:lpstr>
      <vt:lpstr>Titillium Web Light</vt:lpstr>
      <vt:lpstr>Trebuchet MS</vt:lpstr>
      <vt:lpstr>Wingdings</vt:lpstr>
      <vt:lpstr>Wingdings 3</vt:lpstr>
      <vt:lpstr>Facet</vt:lpstr>
      <vt:lpstr>Introduction to  L-systems</vt:lpstr>
      <vt:lpstr>What are L-systems?</vt:lpstr>
      <vt:lpstr>History of L-systems</vt:lpstr>
      <vt:lpstr>Applications in Computer Graphics</vt:lpstr>
      <vt:lpstr>Example: Plant Generation</vt:lpstr>
      <vt:lpstr>Basic Concepts</vt:lpstr>
      <vt:lpstr>Example: Terrain Generation</vt:lpstr>
      <vt:lpstr>Example: Fractal Trees</vt:lpstr>
      <vt:lpstr>Heres the Simplest L-system I can think of</vt:lpstr>
      <vt:lpstr>L-system, Theory</vt:lpstr>
      <vt:lpstr>L-Systems – An Algorithmic Visualisation</vt:lpstr>
      <vt:lpstr>L-Systems – An Algorithmic Visualisation</vt:lpstr>
      <vt:lpstr>Now read the string into graphics</vt:lpstr>
      <vt:lpstr>Implementing L-systems in Unity</vt:lpstr>
      <vt:lpstr>Pseudocode Explanation</vt:lpstr>
      <vt:lpstr>Takeaway Task for Students Make it 3D</vt:lpstr>
      <vt:lpstr>Some quality 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Swanton, Mark</dc:creator>
  <cp:lastModifiedBy>Swanton, Mark</cp:lastModifiedBy>
  <cp:revision>20</cp:revision>
  <dcterms:created xsi:type="dcterms:W3CDTF">2024-06-20T13:01:42Z</dcterms:created>
  <dcterms:modified xsi:type="dcterms:W3CDTF">2024-08-21T12:12:52Z</dcterms:modified>
</cp:coreProperties>
</file>